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63" r:id="rId3"/>
    <p:sldId id="262" r:id="rId4"/>
    <p:sldId id="264" r:id="rId5"/>
    <p:sldId id="266" r:id="rId6"/>
    <p:sldId id="267" r:id="rId7"/>
    <p:sldId id="268" r:id="rId8"/>
    <p:sldId id="269" r:id="rId9"/>
    <p:sldId id="265" r:id="rId10"/>
    <p:sldId id="270" r:id="rId11"/>
    <p:sldId id="271" r:id="rId12"/>
    <p:sldId id="26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2" r:id="rId32"/>
    <p:sldId id="291" r:id="rId33"/>
    <p:sldId id="258" r:id="rId34"/>
  </p:sldIdLst>
  <p:sldSz cx="12192000" cy="6858000"/>
  <p:notesSz cx="6858000" cy="9144000"/>
  <p:custDataLst>
    <p:tags r:id="rId37"/>
  </p:custData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6"/>
    <a:srgbClr val="FEFDFC"/>
    <a:srgbClr val="FCFBFA"/>
    <a:srgbClr val="F7F5EF"/>
    <a:srgbClr val="FEFDFD"/>
    <a:srgbClr val="FEFDFA"/>
    <a:srgbClr val="FBFAF7"/>
    <a:srgbClr val="F8F6F2"/>
    <a:srgbClr val="FFFFFF"/>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708"/>
  </p:normalViewPr>
  <p:slideViewPr>
    <p:cSldViewPr snapToGrid="0" snapToObjects="1">
      <p:cViewPr varScale="1">
        <p:scale>
          <a:sx n="90" d="100"/>
          <a:sy n="90" d="100"/>
        </p:scale>
        <p:origin x="114" y="546"/>
      </p:cViewPr>
      <p:guideLst/>
    </p:cSldViewPr>
  </p:slideViewPr>
  <p:notesTextViewPr>
    <p:cViewPr>
      <p:scale>
        <a:sx n="3" d="2"/>
        <a:sy n="3" d="2"/>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dirty="0">
                <a:latin typeface="Roboto Condensed Light" charset="0"/>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Roboto Condensed Light" charset="0"/>
              </a:defRPr>
            </a:lvl1pPr>
          </a:lstStyle>
          <a:p>
            <a:pPr>
              <a:defRPr/>
            </a:pPr>
            <a:fld id="{8C0D1FD7-5CBE-49A2-9942-77354044B095}" type="datetimeFigureOut">
              <a:rPr lang="en-US"/>
              <a:pPr>
                <a:defRPr/>
              </a:pPr>
              <a:t>3/4/2026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dirty="0">
                <a:latin typeface="Roboto Condensed Light"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Roboto Condensed Light" charset="0"/>
              </a:defRPr>
            </a:lvl1pPr>
          </a:lstStyle>
          <a:p>
            <a:pPr>
              <a:defRPr/>
            </a:pPr>
            <a:fld id="{EA5304D8-6A55-41DE-9335-51164C1DD2BA}" type="slidenum">
              <a:rPr lang="en-US"/>
              <a:pPr>
                <a:defRPr/>
              </a:pPr>
              <a:t>‹nr.›</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b="0" i="0" dirty="0">
                <a:latin typeface="Roboto Condensed Light" charset="0"/>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b="0" i="0" smtClean="0">
                <a:latin typeface="Roboto Condensed Light" charset="0"/>
              </a:defRPr>
            </a:lvl1pPr>
          </a:lstStyle>
          <a:p>
            <a:pPr>
              <a:defRPr/>
            </a:pPr>
            <a:fld id="{5E7A91CB-5272-42A6-AF68-C3EDD9BC6EDE}" type="datetimeFigureOut">
              <a:rPr lang="en-US"/>
              <a:pPr>
                <a:defRPr/>
              </a:pPr>
              <a:t>3/4/2026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b="0" i="0" dirty="0">
                <a:latin typeface="Roboto Condensed Light"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b="0" i="0" smtClean="0">
                <a:latin typeface="Roboto Condensed Light" charset="0"/>
              </a:defRPr>
            </a:lvl1pPr>
          </a:lstStyle>
          <a:p>
            <a:pPr>
              <a:defRPr/>
            </a:pPr>
            <a:fld id="{0E5ABDAD-6E6C-4AE5-A77E-B9B127C8298D}" type="slidenum">
              <a:rPr lang="en-US"/>
              <a:pPr>
                <a:defRPr/>
              </a:pPr>
              <a:t>‹nr.›</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Roboto Condensed Light" charset="0"/>
        <a:ea typeface="+mn-ea"/>
        <a:cs typeface="+mn-cs"/>
      </a:defRPr>
    </a:lvl1pPr>
    <a:lvl2pPr marL="455613" algn="l" defTabSz="912813" rtl="0" fontAlgn="base">
      <a:spcBef>
        <a:spcPct val="30000"/>
      </a:spcBef>
      <a:spcAft>
        <a:spcPct val="0"/>
      </a:spcAft>
      <a:defRPr sz="1200" kern="1200">
        <a:solidFill>
          <a:schemeClr val="tx1"/>
        </a:solidFill>
        <a:latin typeface="Roboto Condensed Light" charset="0"/>
        <a:ea typeface="+mn-ea"/>
        <a:cs typeface="+mn-cs"/>
      </a:defRPr>
    </a:lvl2pPr>
    <a:lvl3pPr marL="912813" algn="l" defTabSz="912813" rtl="0" fontAlgn="base">
      <a:spcBef>
        <a:spcPct val="30000"/>
      </a:spcBef>
      <a:spcAft>
        <a:spcPct val="0"/>
      </a:spcAft>
      <a:defRPr sz="1200" kern="1200">
        <a:solidFill>
          <a:schemeClr val="tx1"/>
        </a:solidFill>
        <a:latin typeface="Roboto Condensed Light" charset="0"/>
        <a:ea typeface="+mn-ea"/>
        <a:cs typeface="+mn-cs"/>
      </a:defRPr>
    </a:lvl3pPr>
    <a:lvl4pPr marL="1370013" algn="l" defTabSz="912813" rtl="0" fontAlgn="base">
      <a:spcBef>
        <a:spcPct val="30000"/>
      </a:spcBef>
      <a:spcAft>
        <a:spcPct val="0"/>
      </a:spcAft>
      <a:defRPr sz="1200" kern="1200">
        <a:solidFill>
          <a:schemeClr val="tx1"/>
        </a:solidFill>
        <a:latin typeface="Roboto Condensed Light" charset="0"/>
        <a:ea typeface="+mn-ea"/>
        <a:cs typeface="+mn-cs"/>
      </a:defRPr>
    </a:lvl4pPr>
    <a:lvl5pPr marL="1827213" algn="l" defTabSz="912813" rtl="0" fontAlgn="base">
      <a:spcBef>
        <a:spcPct val="30000"/>
      </a:spcBef>
      <a:spcAft>
        <a:spcPct val="0"/>
      </a:spcAft>
      <a:defRPr sz="1200" kern="1200">
        <a:solidFill>
          <a:schemeClr val="tx1"/>
        </a:solidFill>
        <a:latin typeface="Roboto Condensed Light"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linkedin.com/company/rehpa" TargetMode="External"/><Relationship Id="rId2" Type="http://schemas.openxmlformats.org/officeDocument/2006/relationships/hyperlink" Target="http://www.facebook.com/rehpa.dk"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U. billede">
    <p:spTree>
      <p:nvGrpSpPr>
        <p:cNvPr id="1" name=""/>
        <p:cNvGrpSpPr/>
        <p:nvPr/>
      </p:nvGrpSpPr>
      <p:grpSpPr>
        <a:xfrm>
          <a:off x="0" y="0"/>
          <a:ext cx="0" cy="0"/>
          <a:chOff x="0" y="0"/>
          <a:chExt cx="0" cy="0"/>
        </a:xfrm>
      </p:grpSpPr>
      <p:sp>
        <p:nvSpPr>
          <p:cNvPr id="4"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5" name="Picture 14"/>
          <p:cNvPicPr>
            <a:picLocks noChangeAspect="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334963" y="6059755"/>
            <a:ext cx="126130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350838" y="361950"/>
            <a:ext cx="1266662" cy="6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63863" y="785369"/>
            <a:ext cx="8893176" cy="1140587"/>
          </a:xfrm>
        </p:spPr>
        <p:txBody>
          <a:bodyPr>
            <a:normAutofit/>
          </a:bodyPr>
          <a:lstStyle>
            <a:lvl1pPr algn="r">
              <a:defRPr sz="3600">
                <a:solidFill>
                  <a:srgbClr val="1E1E1E"/>
                </a:solidFill>
              </a:defRPr>
            </a:lvl1pPr>
          </a:lstStyle>
          <a:p>
            <a:r>
              <a:rPr lang="da-DK"/>
              <a:t>Klik for at redigere titeltypografien i masteren</a:t>
            </a:r>
            <a:endParaRPr lang="en-US" dirty="0"/>
          </a:p>
        </p:txBody>
      </p:sp>
      <p:sp>
        <p:nvSpPr>
          <p:cNvPr id="10" name="Text Placeholder 2"/>
          <p:cNvSpPr>
            <a:spLocks noGrp="1"/>
          </p:cNvSpPr>
          <p:nvPr>
            <p:ph type="body" idx="13"/>
          </p:nvPr>
        </p:nvSpPr>
        <p:spPr>
          <a:xfrm>
            <a:off x="2963861" y="2178369"/>
            <a:ext cx="8882699" cy="1034731"/>
          </a:xfrm>
        </p:spPr>
        <p:txBody>
          <a:bodyPr>
            <a:normAutofit/>
          </a:bodyPr>
          <a:lstStyle>
            <a:lvl1pPr marL="0" indent="0" algn="r">
              <a:buNone/>
              <a:defRPr sz="2000" b="0" i="0">
                <a:solidFill>
                  <a:srgbClr val="1E1E1E"/>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Klik for at redigere teksttypografierne i masteren</a:t>
            </a:r>
          </a:p>
        </p:txBody>
      </p:sp>
      <p:sp>
        <p:nvSpPr>
          <p:cNvPr id="9" name="Rektangel 8"/>
          <p:cNvSpPr/>
          <p:nvPr userDrawn="1"/>
        </p:nvSpPr>
        <p:spPr>
          <a:xfrm flipV="1">
            <a:off x="2955925" y="655638"/>
            <a:ext cx="8891588" cy="25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a:p>
        </p:txBody>
      </p:sp>
      <p:sp>
        <p:nvSpPr>
          <p:cNvPr id="11" name="Rectangle 3"/>
          <p:cNvSpPr/>
          <p:nvPr userDrawn="1"/>
        </p:nvSpPr>
        <p:spPr>
          <a:xfrm>
            <a:off x="0" y="3213100"/>
            <a:ext cx="12192000" cy="364490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24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id til billede">
    <p:spTree>
      <p:nvGrpSpPr>
        <p:cNvPr id="1" name=""/>
        <p:cNvGrpSpPr/>
        <p:nvPr/>
      </p:nvGrpSpPr>
      <p:grpSpPr>
        <a:xfrm>
          <a:off x="0" y="0"/>
          <a:ext cx="0" cy="0"/>
          <a:chOff x="0" y="0"/>
          <a:chExt cx="0" cy="0"/>
        </a:xfrm>
      </p:grpSpPr>
      <p:sp>
        <p:nvSpPr>
          <p:cNvPr id="3"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sp>
        <p:nvSpPr>
          <p:cNvPr id="8" name="Picture Placeholder 7"/>
          <p:cNvSpPr>
            <a:spLocks noGrp="1"/>
          </p:cNvSpPr>
          <p:nvPr>
            <p:ph type="pic" sz="quarter" idx="10"/>
          </p:nvPr>
        </p:nvSpPr>
        <p:spPr>
          <a:xfrm>
            <a:off x="334964" y="368300"/>
            <a:ext cx="11522075" cy="6121400"/>
          </a:xfrm>
        </p:spPr>
        <p:txBody>
          <a:bodyPr rtlCol="0">
            <a:normAutofit/>
          </a:bodyPr>
          <a:lstStyle>
            <a:lvl1pPr>
              <a:defRPr>
                <a:solidFill>
                  <a:srgbClr val="0A0A0A"/>
                </a:solidFill>
              </a:defRPr>
            </a:lvl1pPr>
          </a:lstStyle>
          <a:p>
            <a:pPr lvl="0"/>
            <a:r>
              <a:rPr lang="da-DK" noProof="0"/>
              <a:t>Klik på ikonet for at tilføje et billede</a:t>
            </a:r>
            <a:endParaRPr lang="en-US" noProof="0" dirty="0"/>
          </a:p>
        </p:txBody>
      </p:sp>
    </p:spTree>
    <p:extLst>
      <p:ext uri="{BB962C8B-B14F-4D97-AF65-F5344CB8AC3E}">
        <p14:creationId xmlns:p14="http://schemas.microsoft.com/office/powerpoint/2010/main" val="81903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ørk til billede">
    <p:spTree>
      <p:nvGrpSpPr>
        <p:cNvPr id="1" name=""/>
        <p:cNvGrpSpPr/>
        <p:nvPr/>
      </p:nvGrpSpPr>
      <p:grpSpPr>
        <a:xfrm>
          <a:off x="0" y="0"/>
          <a:ext cx="0" cy="0"/>
          <a:chOff x="0" y="0"/>
          <a:chExt cx="0" cy="0"/>
        </a:xfrm>
      </p:grpSpPr>
      <p:sp>
        <p:nvSpPr>
          <p:cNvPr id="3" name="Rectangle 5"/>
          <p:cNvSpPr/>
          <p:nvPr/>
        </p:nvSpPr>
        <p:spPr>
          <a:xfrm>
            <a:off x="0" y="0"/>
            <a:ext cx="12192000" cy="685800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sp>
        <p:nvSpPr>
          <p:cNvPr id="8" name="Picture Placeholder 7"/>
          <p:cNvSpPr>
            <a:spLocks noGrp="1"/>
          </p:cNvSpPr>
          <p:nvPr>
            <p:ph type="pic" sz="quarter" idx="10"/>
          </p:nvPr>
        </p:nvSpPr>
        <p:spPr>
          <a:xfrm>
            <a:off x="334964" y="368300"/>
            <a:ext cx="11522075" cy="6121400"/>
          </a:xfrm>
        </p:spPr>
        <p:txBody>
          <a:bodyPr rtlCol="0">
            <a:normAutofit/>
          </a:bodyPr>
          <a:lstStyle>
            <a:lvl1pPr>
              <a:defRPr>
                <a:solidFill>
                  <a:schemeClr val="bg1"/>
                </a:solidFill>
              </a:defRPr>
            </a:lvl1pPr>
          </a:lstStyle>
          <a:p>
            <a:pPr lvl="0"/>
            <a:r>
              <a:rPr lang="da-DK" noProof="0"/>
              <a:t>Klik på ikonet for at tilføje et billede</a:t>
            </a:r>
            <a:endParaRPr lang="en-US" noProof="0" dirty="0"/>
          </a:p>
        </p:txBody>
      </p:sp>
    </p:spTree>
    <p:extLst>
      <p:ext uri="{BB962C8B-B14F-4D97-AF65-F5344CB8AC3E}">
        <p14:creationId xmlns:p14="http://schemas.microsoft.com/office/powerpoint/2010/main" val="114724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tningsside">
    <p:spTree>
      <p:nvGrpSpPr>
        <p:cNvPr id="1" name=""/>
        <p:cNvGrpSpPr/>
        <p:nvPr/>
      </p:nvGrpSpPr>
      <p:grpSpPr>
        <a:xfrm>
          <a:off x="0" y="0"/>
          <a:ext cx="0" cy="0"/>
          <a:chOff x="0" y="0"/>
          <a:chExt cx="0" cy="0"/>
        </a:xfrm>
      </p:grpSpPr>
      <p:sp>
        <p:nvSpPr>
          <p:cNvPr id="4" name="Text Placeholder 2"/>
          <p:cNvSpPr>
            <a:spLocks noGrp="1"/>
          </p:cNvSpPr>
          <p:nvPr/>
        </p:nvSpPr>
        <p:spPr>
          <a:xfrm>
            <a:off x="3605513" y="3757037"/>
            <a:ext cx="2140768" cy="444236"/>
          </a:xfrm>
          <a:prstGeom prst="rect">
            <a:avLst/>
          </a:prstGeom>
          <a:ln>
            <a:noFill/>
          </a:ln>
        </p:spPr>
        <p:txBody>
          <a:bodyPr lIns="0" tIns="72000" rIns="0" bIns="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fontAlgn="auto">
              <a:defRPr/>
            </a:pPr>
            <a:r>
              <a:rPr lang="en-US" dirty="0">
                <a:solidFill>
                  <a:schemeClr val="accent6"/>
                </a:solidFill>
                <a:hlinkClick r:id="rId2"/>
              </a:rPr>
              <a:t>facebook.com/rehpa.dk</a:t>
            </a:r>
            <a:endParaRPr lang="en-US" dirty="0">
              <a:solidFill>
                <a:schemeClr val="accent6"/>
              </a:solidFill>
            </a:endParaRPr>
          </a:p>
        </p:txBody>
      </p:sp>
      <p:sp>
        <p:nvSpPr>
          <p:cNvPr id="6" name="Text Placeholder 2"/>
          <p:cNvSpPr>
            <a:spLocks noGrp="1"/>
          </p:cNvSpPr>
          <p:nvPr/>
        </p:nvSpPr>
        <p:spPr>
          <a:xfrm>
            <a:off x="3605512" y="4385066"/>
            <a:ext cx="2435705" cy="601042"/>
          </a:xfrm>
          <a:prstGeom prst="rect">
            <a:avLst/>
          </a:prstGeom>
          <a:ln>
            <a:noFill/>
          </a:ln>
        </p:spPr>
        <p:txBody>
          <a:bodyPr lIns="0" tIns="72000" rIns="0" bIns="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1000"/>
              </a:spcBef>
              <a:spcAft>
                <a:spcPts val="1200"/>
              </a:spcAft>
              <a:buClrTx/>
              <a:buSzTx/>
              <a:buFont typeface="Arial"/>
              <a:buNone/>
              <a:tabLst/>
              <a:defRPr/>
            </a:pPr>
            <a:r>
              <a:rPr lang="en-US" dirty="0">
                <a:solidFill>
                  <a:srgbClr val="6B6C6E"/>
                </a:solidFill>
                <a:hlinkClick r:id="rId3"/>
              </a:rPr>
              <a:t>linkedin.com/company/rehpa</a:t>
            </a:r>
            <a:endParaRPr lang="en-US" dirty="0">
              <a:solidFill>
                <a:srgbClr val="6B6C6E"/>
              </a:solidFill>
            </a:endParaRPr>
          </a:p>
          <a:p>
            <a:pPr fontAlgn="auto">
              <a:defRPr/>
            </a:pPr>
            <a:endParaRPr lang="en-US" dirty="0">
              <a:solidFill>
                <a:srgbClr val="6B6C6E"/>
              </a:solidFill>
            </a:endParaRPr>
          </a:p>
        </p:txBody>
      </p:sp>
      <p:sp>
        <p:nvSpPr>
          <p:cNvPr id="2" name="Title 1"/>
          <p:cNvSpPr>
            <a:spLocks noGrp="1"/>
          </p:cNvSpPr>
          <p:nvPr>
            <p:ph type="title"/>
          </p:nvPr>
        </p:nvSpPr>
        <p:spPr>
          <a:xfrm>
            <a:off x="2963864" y="1219028"/>
            <a:ext cx="6262433" cy="1004396"/>
          </a:xfrm>
        </p:spPr>
        <p:txBody>
          <a:bodyPr>
            <a:normAutofit/>
          </a:bodyPr>
          <a:lstStyle>
            <a:lvl1pPr>
              <a:defRPr sz="3600">
                <a:solidFill>
                  <a:srgbClr val="0A0A0A"/>
                </a:solidFill>
              </a:defRPr>
            </a:lvl1pPr>
          </a:lstStyle>
          <a:p>
            <a:r>
              <a:rPr lang="da-DK"/>
              <a:t>Klik for at redigere titeltypografien i masteren</a:t>
            </a:r>
            <a:endParaRPr lang="en-US" dirty="0"/>
          </a:p>
        </p:txBody>
      </p:sp>
      <p:sp>
        <p:nvSpPr>
          <p:cNvPr id="10" name="Text Placeholder 2"/>
          <p:cNvSpPr>
            <a:spLocks noGrp="1"/>
          </p:cNvSpPr>
          <p:nvPr>
            <p:ph type="body" idx="13"/>
          </p:nvPr>
        </p:nvSpPr>
        <p:spPr>
          <a:xfrm>
            <a:off x="2963864" y="2442927"/>
            <a:ext cx="6262433" cy="1127347"/>
          </a:xfrm>
        </p:spPr>
        <p:txBody>
          <a:bodyPr>
            <a:normAutofit/>
          </a:bodyPr>
          <a:lstStyle>
            <a:lvl1pPr marL="0" indent="0" defTabSz="914377" fontAlgn="auto">
              <a:spcAft>
                <a:spcPts val="0"/>
              </a:spcAft>
              <a:buFont typeface="Arial"/>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defTabSz="914377" fontAlgn="auto">
              <a:spcAft>
                <a:spcPts val="0"/>
              </a:spcAft>
              <a:buFont typeface="Arial"/>
              <a:buNone/>
              <a:defRPr/>
            </a:pPr>
            <a:r>
              <a:rPr lang="da-DK"/>
              <a:t>Klik for at redigere teksttypografierne i masteren</a:t>
            </a:r>
          </a:p>
        </p:txBody>
      </p:sp>
      <p:grpSp>
        <p:nvGrpSpPr>
          <p:cNvPr id="14" name="Gruppe 13"/>
          <p:cNvGrpSpPr/>
          <p:nvPr userDrawn="1"/>
        </p:nvGrpSpPr>
        <p:grpSpPr>
          <a:xfrm>
            <a:off x="2986753" y="3757037"/>
            <a:ext cx="469475" cy="1080895"/>
            <a:chOff x="2986753" y="3641529"/>
            <a:chExt cx="469475" cy="1080895"/>
          </a:xfrm>
        </p:grpSpPr>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6753" y="3641529"/>
              <a:ext cx="469475" cy="475200"/>
            </a:xfrm>
            <a:prstGeom prst="rect">
              <a:avLst/>
            </a:prstGeom>
          </p:spPr>
        </p:pic>
        <p:pic>
          <p:nvPicPr>
            <p:cNvPr id="11" name="Billed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86753" y="4247224"/>
              <a:ext cx="467566" cy="475200"/>
            </a:xfrm>
            <a:prstGeom prst="rect">
              <a:avLst/>
            </a:prstGeom>
          </p:spPr>
        </p:pic>
      </p:grpSp>
    </p:spTree>
    <p:extLst>
      <p:ext uri="{BB962C8B-B14F-4D97-AF65-F5344CB8AC3E}">
        <p14:creationId xmlns:p14="http://schemas.microsoft.com/office/powerpoint/2010/main" val="428468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M. billede og pladsholder">
    <p:spTree>
      <p:nvGrpSpPr>
        <p:cNvPr id="1" name=""/>
        <p:cNvGrpSpPr/>
        <p:nvPr/>
      </p:nvGrpSpPr>
      <p:grpSpPr>
        <a:xfrm>
          <a:off x="0" y="0"/>
          <a:ext cx="0" cy="0"/>
          <a:chOff x="0" y="0"/>
          <a:chExt cx="0" cy="0"/>
        </a:xfrm>
      </p:grpSpPr>
      <p:sp>
        <p:nvSpPr>
          <p:cNvPr id="4" name="Rectangle 17"/>
          <p:cNvSpPr/>
          <p:nvPr/>
        </p:nvSpPr>
        <p:spPr>
          <a:xfrm>
            <a:off x="317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10" name="Billed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263900"/>
            <a:ext cx="1219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334965" y="5975675"/>
            <a:ext cx="126130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4">
            <a:lum bright="-40000" contrast="40000"/>
            <a:extLst>
              <a:ext uri="{28A0092B-C50C-407E-A947-70E740481C1C}">
                <a14:useLocalDpi xmlns:a14="http://schemas.microsoft.com/office/drawing/2010/main" val="0"/>
              </a:ext>
            </a:extLst>
          </a:blip>
          <a:srcRect/>
          <a:stretch>
            <a:fillRect/>
          </a:stretch>
        </p:blipFill>
        <p:spPr bwMode="auto">
          <a:xfrm>
            <a:off x="350838" y="361950"/>
            <a:ext cx="1266662" cy="6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963863" y="785369"/>
            <a:ext cx="8893176" cy="1140587"/>
          </a:xfrm>
        </p:spPr>
        <p:txBody>
          <a:bodyPr>
            <a:normAutofit/>
          </a:bodyPr>
          <a:lstStyle>
            <a:lvl1pPr algn="r">
              <a:defRPr sz="3600">
                <a:solidFill>
                  <a:srgbClr val="1E1E1E"/>
                </a:solidFill>
              </a:defRPr>
            </a:lvl1pPr>
          </a:lstStyle>
          <a:p>
            <a:r>
              <a:rPr lang="da-DK"/>
              <a:t>Klik for at redigere titeltypografien i masteren</a:t>
            </a:r>
            <a:endParaRPr lang="en-US" dirty="0"/>
          </a:p>
        </p:txBody>
      </p:sp>
      <p:sp>
        <p:nvSpPr>
          <p:cNvPr id="15" name="Text Placeholder 2"/>
          <p:cNvSpPr>
            <a:spLocks noGrp="1"/>
          </p:cNvSpPr>
          <p:nvPr>
            <p:ph type="body" idx="13"/>
          </p:nvPr>
        </p:nvSpPr>
        <p:spPr>
          <a:xfrm>
            <a:off x="2963861" y="2178369"/>
            <a:ext cx="8882699" cy="1034731"/>
          </a:xfrm>
        </p:spPr>
        <p:txBody>
          <a:bodyPr>
            <a:normAutofit/>
          </a:bodyPr>
          <a:lstStyle>
            <a:lvl1pPr marL="0" indent="0" algn="r">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Klik for at redigere teksttypografierne i masteren</a:t>
            </a:r>
          </a:p>
        </p:txBody>
      </p:sp>
      <p:sp>
        <p:nvSpPr>
          <p:cNvPr id="9" name="Rektangel 8"/>
          <p:cNvSpPr/>
          <p:nvPr userDrawn="1"/>
        </p:nvSpPr>
        <p:spPr>
          <a:xfrm flipV="1">
            <a:off x="2955925" y="655638"/>
            <a:ext cx="8891588" cy="25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a:p>
        </p:txBody>
      </p:sp>
    </p:spTree>
    <p:extLst>
      <p:ext uri="{BB962C8B-B14F-4D97-AF65-F5344CB8AC3E}">
        <p14:creationId xmlns:p14="http://schemas.microsoft.com/office/powerpoint/2010/main" val="271027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M. billede">
    <p:spTree>
      <p:nvGrpSpPr>
        <p:cNvPr id="1" name=""/>
        <p:cNvGrpSpPr/>
        <p:nvPr/>
      </p:nvGrpSpPr>
      <p:grpSpPr>
        <a:xfrm>
          <a:off x="0" y="0"/>
          <a:ext cx="0" cy="0"/>
          <a:chOff x="0" y="0"/>
          <a:chExt cx="0" cy="0"/>
        </a:xfrm>
      </p:grpSpPr>
      <p:sp>
        <p:nvSpPr>
          <p:cNvPr id="7" name="BG"/>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8" name="Picture 9"/>
          <p:cNvPicPr>
            <a:picLocks noChangeAspect="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350838" y="361950"/>
            <a:ext cx="1266662" cy="6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3. Picture placeholder" title="3. Picture placeholder"/>
          <p:cNvSpPr>
            <a:spLocks noGrp="1"/>
          </p:cNvSpPr>
          <p:nvPr>
            <p:ph type="pic" sz="quarter" idx="19"/>
          </p:nvPr>
        </p:nvSpPr>
        <p:spPr>
          <a:xfrm>
            <a:off x="0" y="3224435"/>
            <a:ext cx="12192000" cy="3633565"/>
          </a:xfrm>
        </p:spPr>
        <p:txBody>
          <a:bodyPr lIns="180000" tIns="251999" rtlCol="0">
            <a:norm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1200">
                <a:solidFill>
                  <a:schemeClr val="accent6"/>
                </a:solidFill>
              </a:defRPr>
            </a:lvl1pPr>
          </a:lstStyle>
          <a:p>
            <a:pPr lvl="0"/>
            <a:r>
              <a:rPr lang="da-DK" noProof="0"/>
              <a:t>Klik på ikonet for at tilføje et billede</a:t>
            </a:r>
            <a:endParaRPr lang="en-US" noProof="0" dirty="0"/>
          </a:p>
        </p:txBody>
      </p:sp>
      <p:sp>
        <p:nvSpPr>
          <p:cNvPr id="6" name="2. Picture opacity" title="2. Picture opacity"/>
          <p:cNvSpPr>
            <a:spLocks noGrp="1"/>
          </p:cNvSpPr>
          <p:nvPr>
            <p:ph sz="quarter" idx="20"/>
          </p:nvPr>
        </p:nvSpPr>
        <p:spPr>
          <a:xfrm>
            <a:off x="-2630077" y="3224434"/>
            <a:ext cx="14822078" cy="3633566"/>
          </a:xfrm>
          <a:solidFill>
            <a:schemeClr val="bg1">
              <a:alpha val="60000"/>
            </a:schemeClr>
          </a:solidFill>
        </p:spPr>
        <p:txBody>
          <a:bodyPr>
            <a:normAutofit/>
          </a:bodyPr>
          <a:lstStyle>
            <a:lvl1pPr>
              <a:defRPr sz="1200"/>
            </a:lvl1pPr>
          </a:lstStyle>
          <a:p>
            <a:pPr lvl="0"/>
            <a:r>
              <a:rPr lang="da-DK"/>
              <a:t>Klik for at redigere teksttypografierne i masteren</a:t>
            </a:r>
          </a:p>
        </p:txBody>
      </p:sp>
      <p:sp>
        <p:nvSpPr>
          <p:cNvPr id="15" name="Title"/>
          <p:cNvSpPr>
            <a:spLocks noGrp="1"/>
          </p:cNvSpPr>
          <p:nvPr>
            <p:ph type="title"/>
          </p:nvPr>
        </p:nvSpPr>
        <p:spPr>
          <a:xfrm>
            <a:off x="2963863" y="785369"/>
            <a:ext cx="8893176" cy="1140587"/>
          </a:xfrm>
        </p:spPr>
        <p:txBody>
          <a:bodyPr>
            <a:normAutofit/>
          </a:bodyPr>
          <a:lstStyle>
            <a:lvl1pPr algn="r">
              <a:defRPr sz="3600">
                <a:solidFill>
                  <a:srgbClr val="0A0A0A"/>
                </a:solidFill>
              </a:defRPr>
            </a:lvl1pPr>
          </a:lstStyle>
          <a:p>
            <a:r>
              <a:rPr lang="da-DK"/>
              <a:t>Klik for at redigere titeltypografien i masteren</a:t>
            </a:r>
            <a:endParaRPr lang="en-US" dirty="0"/>
          </a:p>
        </p:txBody>
      </p:sp>
      <p:sp>
        <p:nvSpPr>
          <p:cNvPr id="16" name="Text"/>
          <p:cNvSpPr>
            <a:spLocks noGrp="1"/>
          </p:cNvSpPr>
          <p:nvPr>
            <p:ph type="body" idx="13"/>
          </p:nvPr>
        </p:nvSpPr>
        <p:spPr>
          <a:xfrm>
            <a:off x="2963861" y="2178369"/>
            <a:ext cx="8882699" cy="1034731"/>
          </a:xfrm>
        </p:spPr>
        <p:txBody>
          <a:bodyPr>
            <a:normAutofit/>
          </a:bodyPr>
          <a:lstStyle>
            <a:lvl1pPr marL="0" indent="0" algn="r">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Klik for at redigere teksttypografierne i masteren</a:t>
            </a:r>
          </a:p>
        </p:txBody>
      </p:sp>
      <p:sp>
        <p:nvSpPr>
          <p:cNvPr id="11" name="1. SDU + RS logo" title="1. SDU + RS logo"/>
          <p:cNvSpPr>
            <a:spLocks noGrp="1"/>
          </p:cNvSpPr>
          <p:nvPr>
            <p:ph type="pic" sz="quarter" idx="21"/>
          </p:nvPr>
        </p:nvSpPr>
        <p:spPr>
          <a:xfrm>
            <a:off x="334963" y="5974932"/>
            <a:ext cx="1534478" cy="540000"/>
          </a:xfrm>
          <a:blipFill dpi="0" rotWithShape="1">
            <a:blip r:embed="rId3">
              <a:alphaModFix amt="85000"/>
              <a:lum bright="-40000"/>
            </a:blip>
            <a:srcRect/>
            <a:stretch>
              <a:fillRect/>
            </a:stretch>
          </a:blipFill>
        </p:spPr>
        <p:txBody>
          <a:bodyPr rtlCol="0">
            <a:normAutofit/>
          </a:bodyPr>
          <a:lstStyle/>
          <a:p>
            <a:pPr lvl="0"/>
            <a:r>
              <a:rPr lang="da-DK" noProof="0"/>
              <a:t>Klik på ikonet for at tilføje et billede</a:t>
            </a:r>
            <a:endParaRPr lang="en-US" noProof="0" dirty="0"/>
          </a:p>
        </p:txBody>
      </p:sp>
      <p:sp>
        <p:nvSpPr>
          <p:cNvPr id="10" name="Rektangel 9"/>
          <p:cNvSpPr/>
          <p:nvPr userDrawn="1"/>
        </p:nvSpPr>
        <p:spPr>
          <a:xfrm flipV="1">
            <a:off x="2955925" y="655638"/>
            <a:ext cx="8891588" cy="25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a:p>
        </p:txBody>
      </p:sp>
    </p:spTree>
    <p:extLst>
      <p:ext uri="{BB962C8B-B14F-4D97-AF65-F5344CB8AC3E}">
        <p14:creationId xmlns:p14="http://schemas.microsoft.com/office/powerpoint/2010/main" val="52533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kstafsni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63865" y="2011680"/>
            <a:ext cx="8893175" cy="4136872"/>
          </a:xfrm>
        </p:spPr>
        <p:txBody>
          <a:bodyPr>
            <a:normAutofit/>
          </a:bodyPr>
          <a:lstStyle>
            <a:lvl1pPr marL="0" indent="0" algn="l">
              <a:buNone/>
              <a:defRPr sz="1800">
                <a:solidFill>
                  <a:srgbClr val="0A0A0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en-US" dirty="0"/>
          </a:p>
        </p:txBody>
      </p:sp>
      <p:sp>
        <p:nvSpPr>
          <p:cNvPr id="4" name="Slide Number Placeholder 5"/>
          <p:cNvSpPr>
            <a:spLocks noGrp="1"/>
          </p:cNvSpPr>
          <p:nvPr>
            <p:ph type="sldNum" sz="quarter" idx="10"/>
          </p:nvPr>
        </p:nvSpPr>
        <p:spPr>
          <a:xfrm>
            <a:off x="9113838" y="6234438"/>
            <a:ext cx="2743200" cy="365125"/>
          </a:xfrm>
        </p:spPr>
        <p:txBody>
          <a:bodyPr/>
          <a:lstStyle>
            <a:lvl1pPr>
              <a:defRPr smtClean="0">
                <a:solidFill>
                  <a:srgbClr val="0A0A0A"/>
                </a:solidFill>
              </a:defRPr>
            </a:lvl1pPr>
          </a:lstStyle>
          <a:p>
            <a:pPr>
              <a:defRPr/>
            </a:pPr>
            <a:fld id="{200D652F-B679-4FC1-A266-D0CCEE132556}" type="slidenum">
              <a:rPr lang="en-US"/>
              <a:pPr>
                <a:defRPr/>
              </a:pPr>
              <a:t>‹nr.›</a:t>
            </a:fld>
            <a:endParaRPr lang="en-US" dirty="0"/>
          </a:p>
        </p:txBody>
      </p:sp>
      <p:sp>
        <p:nvSpPr>
          <p:cNvPr id="8" name="Title Placeholder 1"/>
          <p:cNvSpPr>
            <a:spLocks noGrp="1"/>
          </p:cNvSpPr>
          <p:nvPr>
            <p:ph type="title"/>
          </p:nvPr>
        </p:nvSpPr>
        <p:spPr>
          <a:xfrm>
            <a:off x="2954330" y="896359"/>
            <a:ext cx="8893175" cy="911031"/>
          </a:xfrm>
          <a:prstGeom prst="rect">
            <a:avLst/>
          </a:prstGeom>
        </p:spPr>
        <p:txBody>
          <a:bodyPr rtlCol="0">
            <a:normAutofit/>
          </a:bodyPr>
          <a:lstStyle>
            <a:lvl1pPr>
              <a:defRPr baseline="0">
                <a:solidFill>
                  <a:srgbClr val="0A0A0A"/>
                </a:solidFill>
              </a:defRPr>
            </a:lvl1pPr>
          </a:lstStyle>
          <a:p>
            <a:r>
              <a:rPr lang="da-DK"/>
              <a:t>Klik for at redigere titeltypografien i masteren</a:t>
            </a:r>
            <a:endParaRPr lang="en-US" dirty="0"/>
          </a:p>
        </p:txBody>
      </p:sp>
    </p:spTree>
    <p:extLst>
      <p:ext uri="{BB962C8B-B14F-4D97-AF65-F5344CB8AC3E}">
        <p14:creationId xmlns:p14="http://schemas.microsoft.com/office/powerpoint/2010/main" val="161003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abel/skema">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2963865" y="2059805"/>
            <a:ext cx="8893175" cy="4036195"/>
          </a:xfrm>
          <a:noFill/>
        </p:spPr>
        <p:txBody>
          <a:bodyPr rtlCol="0">
            <a:normAutofit/>
          </a:bodyPr>
          <a:lstStyle>
            <a:lvl1pPr>
              <a:defRPr sz="1400" baseline="0">
                <a:solidFill>
                  <a:srgbClr val="0A0A0A"/>
                </a:solidFill>
              </a:defRPr>
            </a:lvl1pPr>
          </a:lstStyle>
          <a:p>
            <a:pPr lvl="0"/>
            <a:r>
              <a:rPr lang="da-DK" noProof="0"/>
              <a:t>Klik på ikonet for at tilføje en tabel</a:t>
            </a:r>
            <a:endParaRPr lang="en-US" noProof="0" dirty="0"/>
          </a:p>
        </p:txBody>
      </p:sp>
      <p:sp>
        <p:nvSpPr>
          <p:cNvPr id="6" name="Title Placeholder 1"/>
          <p:cNvSpPr>
            <a:spLocks noGrp="1"/>
          </p:cNvSpPr>
          <p:nvPr>
            <p:ph type="title"/>
          </p:nvPr>
        </p:nvSpPr>
        <p:spPr>
          <a:xfrm>
            <a:off x="2954330" y="885849"/>
            <a:ext cx="8893175" cy="911031"/>
          </a:xfrm>
          <a:prstGeom prst="rect">
            <a:avLst/>
          </a:prstGeom>
        </p:spPr>
        <p:txBody>
          <a:bodyPr rtlCol="0">
            <a:normAutofit/>
          </a:bodyPr>
          <a:lstStyle>
            <a:lvl1pPr>
              <a:defRPr baseline="0">
                <a:solidFill>
                  <a:srgbClr val="0A0A0A"/>
                </a:solidFill>
              </a:defRPr>
            </a:lvl1pPr>
          </a:lstStyle>
          <a:p>
            <a:r>
              <a:rPr lang="da-DK"/>
              <a:t>Klik for at redigere titeltypografien i masteren</a:t>
            </a:r>
            <a:endParaRPr lang="en-US" dirty="0"/>
          </a:p>
        </p:txBody>
      </p:sp>
      <p:sp>
        <p:nvSpPr>
          <p:cNvPr id="4" name="Slide Number Placeholder 5"/>
          <p:cNvSpPr>
            <a:spLocks noGrp="1"/>
          </p:cNvSpPr>
          <p:nvPr>
            <p:ph type="sldNum" sz="quarter" idx="14"/>
          </p:nvPr>
        </p:nvSpPr>
        <p:spPr>
          <a:xfrm>
            <a:off x="9113838" y="6234438"/>
            <a:ext cx="2743200" cy="365125"/>
          </a:xfrm>
        </p:spPr>
        <p:txBody>
          <a:bodyPr/>
          <a:lstStyle>
            <a:lvl1pPr>
              <a:defRPr smtClean="0">
                <a:solidFill>
                  <a:srgbClr val="0A0A0A"/>
                </a:solidFill>
              </a:defRPr>
            </a:lvl1pPr>
          </a:lstStyle>
          <a:p>
            <a:pPr>
              <a:defRPr/>
            </a:pPr>
            <a:fld id="{5BC119E6-8302-423F-9556-44BD5C52DD8F}" type="slidenum">
              <a:rPr lang="en-US"/>
              <a:pPr>
                <a:defRPr/>
              </a:pPr>
              <a:t>‹nr.›</a:t>
            </a:fld>
            <a:endParaRPr lang="en-US" dirty="0"/>
          </a:p>
        </p:txBody>
      </p:sp>
    </p:spTree>
    <p:extLst>
      <p:ext uri="{BB962C8B-B14F-4D97-AF65-F5344CB8AC3E}">
        <p14:creationId xmlns:p14="http://schemas.microsoft.com/office/powerpoint/2010/main" val="403638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unktafsni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3865" y="2069431"/>
            <a:ext cx="8893175" cy="4100141"/>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a:t>Klik for at redigere titeltypografien i masteren</a:t>
            </a:r>
            <a:endParaRPr lang="en-US" dirty="0"/>
          </a:p>
        </p:txBody>
      </p:sp>
      <p:sp>
        <p:nvSpPr>
          <p:cNvPr id="4" name="Slide Number Placeholder 5"/>
          <p:cNvSpPr>
            <a:spLocks noGrp="1"/>
          </p:cNvSpPr>
          <p:nvPr>
            <p:ph type="sldNum" sz="quarter" idx="10"/>
          </p:nvPr>
        </p:nvSpPr>
        <p:spPr>
          <a:xfrm>
            <a:off x="9113838" y="6255458"/>
            <a:ext cx="2743200" cy="365125"/>
          </a:xfrm>
        </p:spPr>
        <p:txBody>
          <a:bodyPr/>
          <a:lstStyle>
            <a:lvl1pPr>
              <a:defRPr smtClean="0">
                <a:solidFill>
                  <a:srgbClr val="0A0A0A"/>
                </a:solidFill>
              </a:defRPr>
            </a:lvl1pPr>
          </a:lstStyle>
          <a:p>
            <a:pPr>
              <a:defRPr/>
            </a:pPr>
            <a:fld id="{24EB4BD8-4E43-4C20-B597-35379CF4BB7C}" type="slidenum">
              <a:rPr lang="en-US"/>
              <a:pPr>
                <a:defRPr/>
              </a:pPr>
              <a:t>‹nr.›</a:t>
            </a:fld>
            <a:endParaRPr lang="en-US" dirty="0"/>
          </a:p>
        </p:txBody>
      </p:sp>
    </p:spTree>
    <p:extLst>
      <p:ext uri="{BB962C8B-B14F-4D97-AF65-F5344CB8AC3E}">
        <p14:creationId xmlns:p14="http://schemas.microsoft.com/office/powerpoint/2010/main" val="348133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obblet punktafsn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54330" y="2059806"/>
            <a:ext cx="4320000" cy="4163019"/>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7537037" y="2059806"/>
            <a:ext cx="4320000" cy="4163019"/>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0F384217-00C7-4EC6-A7B7-6A1F5A630451}"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a:t>Klik for at redigere titeltypografien i masteren</a:t>
            </a:r>
            <a:endParaRPr lang="en-US" dirty="0"/>
          </a:p>
        </p:txBody>
      </p:sp>
    </p:spTree>
    <p:extLst>
      <p:ext uri="{BB962C8B-B14F-4D97-AF65-F5344CB8AC3E}">
        <p14:creationId xmlns:p14="http://schemas.microsoft.com/office/powerpoint/2010/main" val="22935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unktafsnit med noter">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4965" y="2079057"/>
            <a:ext cx="2398076" cy="3922350"/>
          </a:xfrm>
        </p:spPr>
        <p:txBody>
          <a:bodyPr>
            <a:normAutofit/>
          </a:bodyPr>
          <a:lstStyle>
            <a:lvl1pPr marL="0" indent="0">
              <a:lnSpc>
                <a:spcPct val="150000"/>
              </a:lnSpc>
              <a:spcAft>
                <a:spcPts val="1200"/>
              </a:spcAft>
              <a:buNone/>
              <a:defRPr sz="1200">
                <a:solidFill>
                  <a:srgbClr val="0A0A0A"/>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a:t>Klik for at redigere teksttypografierne i masteren</a:t>
            </a:r>
          </a:p>
        </p:txBody>
      </p:sp>
      <p:sp>
        <p:nvSpPr>
          <p:cNvPr id="8" name="Content Placeholder 2"/>
          <p:cNvSpPr>
            <a:spLocks noGrp="1"/>
          </p:cNvSpPr>
          <p:nvPr>
            <p:ph idx="1"/>
          </p:nvPr>
        </p:nvSpPr>
        <p:spPr>
          <a:xfrm>
            <a:off x="2954330" y="2079057"/>
            <a:ext cx="8893175" cy="3922350"/>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50E7211-1D7B-48F8-877E-23C16AABEE90}"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a:t>Klik for at redigere titeltypografien i masteren</a:t>
            </a:r>
            <a:endParaRPr lang="en-US" dirty="0"/>
          </a:p>
        </p:txBody>
      </p:sp>
    </p:spTree>
    <p:extLst>
      <p:ext uri="{BB962C8B-B14F-4D97-AF65-F5344CB8AC3E}">
        <p14:creationId xmlns:p14="http://schemas.microsoft.com/office/powerpoint/2010/main" val="160019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billede med n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63865" y="2088681"/>
            <a:ext cx="8893175" cy="3891704"/>
          </a:xfrm>
        </p:spPr>
        <p:txBody>
          <a:bodyPr rtlCol="0">
            <a:normAutofit/>
          </a:bodyPr>
          <a:lstStyle>
            <a:lvl1pPr marL="0" indent="0">
              <a:buNone/>
              <a:defRPr sz="3200">
                <a:solidFill>
                  <a:srgbClr val="0A0A0A"/>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da-DK" noProof="0"/>
              <a:t>Klik på ikonet for at tilføje et billede</a:t>
            </a:r>
            <a:endParaRPr lang="en-US" noProof="0" dirty="0"/>
          </a:p>
        </p:txBody>
      </p:sp>
      <p:sp>
        <p:nvSpPr>
          <p:cNvPr id="9" name="Text Placeholder 3"/>
          <p:cNvSpPr>
            <a:spLocks noGrp="1"/>
          </p:cNvSpPr>
          <p:nvPr>
            <p:ph type="body" sz="half" idx="2"/>
          </p:nvPr>
        </p:nvSpPr>
        <p:spPr>
          <a:xfrm>
            <a:off x="334965" y="2088680"/>
            <a:ext cx="2398076" cy="3891705"/>
          </a:xfrm>
        </p:spPr>
        <p:txBody>
          <a:bodyPr>
            <a:normAutofit/>
          </a:bodyPr>
          <a:lstStyle>
            <a:lvl1pPr marL="0" indent="0">
              <a:lnSpc>
                <a:spcPct val="150000"/>
              </a:lnSpc>
              <a:buNone/>
              <a:defRPr sz="1200">
                <a:solidFill>
                  <a:srgbClr val="0A0A0A"/>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a:t>Klik for at redigere teksttypografierne i masteren</a:t>
            </a:r>
          </a:p>
        </p:txBody>
      </p:sp>
      <p:sp>
        <p:nvSpPr>
          <p:cNvPr id="5" name="Slide Number Placeholder 5"/>
          <p:cNvSpPr>
            <a:spLocks noGrp="1"/>
          </p:cNvSpPr>
          <p:nvPr>
            <p:ph type="sldNum" sz="quarter" idx="10"/>
          </p:nvPr>
        </p:nvSpPr>
        <p:spPr/>
        <p:txBody>
          <a:bodyPr/>
          <a:lstStyle>
            <a:lvl1pPr>
              <a:defRPr/>
            </a:lvl1pPr>
          </a:lstStyle>
          <a:p>
            <a:pPr>
              <a:defRPr/>
            </a:pPr>
            <a:fld id="{A40B8CE2-6FED-4C01-95ED-1A2BDF4DA644}"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a:t>Klik for at redigere titeltypografien i masteren</a:t>
            </a:r>
            <a:endParaRPr lang="en-US" dirty="0"/>
          </a:p>
        </p:txBody>
      </p:sp>
    </p:spTree>
    <p:extLst>
      <p:ext uri="{BB962C8B-B14F-4D97-AF65-F5344CB8AC3E}">
        <p14:creationId xmlns:p14="http://schemas.microsoft.com/office/powerpoint/2010/main" val="109842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4">
            <a:alphaModFix amt="85000"/>
            <a:duotone>
              <a:prstClr val="black"/>
              <a:schemeClr val="tx2">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349251" y="417675"/>
            <a:ext cx="871200" cy="316800"/>
          </a:xfrm>
          <a:prstGeom prst="rect">
            <a:avLst/>
          </a:prstGeom>
        </p:spPr>
      </p:pic>
      <p:sp>
        <p:nvSpPr>
          <p:cNvPr id="1027" name="Title Placeholder 1"/>
          <p:cNvSpPr>
            <a:spLocks noGrp="1"/>
          </p:cNvSpPr>
          <p:nvPr>
            <p:ph type="title"/>
          </p:nvPr>
        </p:nvSpPr>
        <p:spPr bwMode="auto">
          <a:xfrm>
            <a:off x="2954338" y="896938"/>
            <a:ext cx="8893175" cy="100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da-DK" dirty="0"/>
              <a:t>Klik for at redigere i master</a:t>
            </a:r>
            <a:endParaRPr lang="en-US" altLang="da-DK" dirty="0"/>
          </a:p>
        </p:txBody>
      </p:sp>
      <p:sp>
        <p:nvSpPr>
          <p:cNvPr id="1028" name="Text Placeholder 2"/>
          <p:cNvSpPr>
            <a:spLocks noGrp="1"/>
          </p:cNvSpPr>
          <p:nvPr>
            <p:ph type="body" idx="1"/>
          </p:nvPr>
        </p:nvSpPr>
        <p:spPr bwMode="auto">
          <a:xfrm>
            <a:off x="2963863" y="2050180"/>
            <a:ext cx="8893175" cy="40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a:t>Klik for at redigere i master</a:t>
            </a:r>
          </a:p>
          <a:p>
            <a:pPr lvl="1"/>
            <a:r>
              <a:rPr lang="da-DK" altLang="da-DK" dirty="0"/>
              <a:t>Andet niveau</a:t>
            </a:r>
          </a:p>
          <a:p>
            <a:pPr lvl="2"/>
            <a:r>
              <a:rPr lang="da-DK" altLang="da-DK" dirty="0"/>
              <a:t>Tredje niveau</a:t>
            </a:r>
          </a:p>
          <a:p>
            <a:pPr lvl="3"/>
            <a:r>
              <a:rPr lang="da-DK" altLang="da-DK" dirty="0"/>
              <a:t>Fjerde niveau</a:t>
            </a:r>
          </a:p>
          <a:p>
            <a:pPr lvl="4"/>
            <a:r>
              <a:rPr lang="da-DK" altLang="da-DK" dirty="0"/>
              <a:t>Femte niveau</a:t>
            </a:r>
            <a:endParaRPr lang="en-US" altLang="da-DK" dirty="0"/>
          </a:p>
        </p:txBody>
      </p:sp>
      <p:sp>
        <p:nvSpPr>
          <p:cNvPr id="6" name="Slide Number Placeholder 5"/>
          <p:cNvSpPr>
            <a:spLocks noGrp="1"/>
          </p:cNvSpPr>
          <p:nvPr>
            <p:ph type="sldNum" sz="quarter" idx="4"/>
          </p:nvPr>
        </p:nvSpPr>
        <p:spPr>
          <a:xfrm>
            <a:off x="9113838" y="6222825"/>
            <a:ext cx="2743200" cy="361950"/>
          </a:xfrm>
          <a:prstGeom prst="rect">
            <a:avLst/>
          </a:prstGeom>
        </p:spPr>
        <p:txBody>
          <a:bodyPr vert="horz" lIns="0" tIns="0" rIns="0" bIns="0" rtlCol="0" anchor="b" anchorCtr="0"/>
          <a:lstStyle>
            <a:lvl1pPr algn="r" defTabSz="914377" eaLnBrk="1" fontAlgn="auto" hangingPunct="1">
              <a:spcBef>
                <a:spcPts val="0"/>
              </a:spcBef>
              <a:spcAft>
                <a:spcPts val="0"/>
              </a:spcAft>
              <a:defRPr sz="800" b="0" i="0" smtClean="0">
                <a:solidFill>
                  <a:srgbClr val="0A0A0A"/>
                </a:solidFill>
                <a:latin typeface="Roboto Condensed" charset="0"/>
                <a:ea typeface="Roboto Condensed" charset="0"/>
                <a:cs typeface="Roboto Condensed" charset="0"/>
              </a:defRPr>
            </a:lvl1pPr>
          </a:lstStyle>
          <a:p>
            <a:pPr>
              <a:defRPr/>
            </a:pPr>
            <a:fld id="{AE5B6BC7-BF04-4E9C-BF0A-5CC27B9E2EE9}" type="slidenum">
              <a:rPr lang="en-US"/>
              <a:pPr>
                <a:defRPr/>
              </a:pPr>
              <a:t>‹nr.›</a:t>
            </a:fld>
            <a:endParaRPr lang="en-US" dirty="0"/>
          </a:p>
        </p:txBody>
      </p:sp>
      <p:pic>
        <p:nvPicPr>
          <p:cNvPr id="1030" name="Picture 12"/>
          <p:cNvPicPr>
            <a:picLocks noChangeAspect="1"/>
          </p:cNvPicPr>
          <p:nvPr/>
        </p:nvPicPr>
        <p:blipFill>
          <a:blip r:embed="rId15">
            <a:lum bright="-40000"/>
            <a:extLst>
              <a:ext uri="{28A0092B-C50C-407E-A947-70E740481C1C}">
                <a14:useLocalDpi xmlns:a14="http://schemas.microsoft.com/office/drawing/2010/main" val="0"/>
              </a:ext>
            </a:extLst>
          </a:blip>
          <a:srcRect/>
          <a:stretch>
            <a:fillRect/>
          </a:stretch>
        </p:blipFill>
        <p:spPr bwMode="auto">
          <a:xfrm>
            <a:off x="334966" y="6080775"/>
            <a:ext cx="1177217"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p:nvPr userDrawn="1"/>
        </p:nvSpPr>
        <p:spPr>
          <a:xfrm flipV="1">
            <a:off x="2955925" y="655638"/>
            <a:ext cx="8891588" cy="25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78" r:id="rId7"/>
    <p:sldLayoutId id="2147483679" r:id="rId8"/>
    <p:sldLayoutId id="2147483680" r:id="rId9"/>
    <p:sldLayoutId id="2147483687" r:id="rId10"/>
    <p:sldLayoutId id="2147483688" r:id="rId11"/>
    <p:sldLayoutId id="2147483689" r:id="rId12"/>
  </p:sldLayoutIdLst>
  <p:hf hdr="0"/>
  <p:txStyles>
    <p:titleStyle>
      <a:lvl1pPr algn="l" defTabSz="912813" rtl="0" eaLnBrk="1" fontAlgn="base" hangingPunct="1">
        <a:lnSpc>
          <a:spcPct val="90000"/>
        </a:lnSpc>
        <a:spcBef>
          <a:spcPct val="0"/>
        </a:spcBef>
        <a:spcAft>
          <a:spcPct val="0"/>
        </a:spcAft>
        <a:defRPr sz="3600" b="1" kern="1200">
          <a:solidFill>
            <a:srgbClr val="1E1E1E"/>
          </a:solidFill>
          <a:latin typeface="Roboto Condensed" charset="0"/>
          <a:ea typeface="Roboto Condensed" charset="0"/>
          <a:cs typeface="Roboto Condensed" charset="0"/>
        </a:defRPr>
      </a:lvl1pPr>
      <a:lvl2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2pPr>
      <a:lvl3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3pPr>
      <a:lvl4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4pPr>
      <a:lvl5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5pPr>
      <a:lvl6pPr marL="4572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6pPr>
      <a:lvl7pPr marL="9144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7pPr>
      <a:lvl8pPr marL="13716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8pPr>
      <a:lvl9pPr marL="18288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9pPr>
    </p:titleStyle>
    <p:bodyStyle>
      <a:lvl1pPr marL="227013" indent="-227013" algn="l" defTabSz="912813" rtl="0" eaLnBrk="1" fontAlgn="base" hangingPunct="1">
        <a:lnSpc>
          <a:spcPct val="100000"/>
        </a:lnSpc>
        <a:spcBef>
          <a:spcPts val="1000"/>
        </a:spcBef>
        <a:spcAft>
          <a:spcPct val="0"/>
        </a:spcAft>
        <a:buFont typeface="Arial" panose="020B0604020202020204" pitchFamily="34" charset="0"/>
        <a:buChar char="•"/>
        <a:defRPr kern="1200">
          <a:solidFill>
            <a:srgbClr val="1E1E1E"/>
          </a:solidFill>
          <a:latin typeface="Roboto Condensed Light" charset="0"/>
          <a:ea typeface="Roboto Condensed Light" charset="0"/>
          <a:cs typeface="Roboto Condensed Light" charset="0"/>
        </a:defRPr>
      </a:lvl1pPr>
      <a:lvl2pPr marL="684213" indent="-227013" algn="l" defTabSz="912813" rtl="0" eaLnBrk="1" fontAlgn="base" hangingPunct="1">
        <a:lnSpc>
          <a:spcPct val="100000"/>
        </a:lnSpc>
        <a:spcBef>
          <a:spcPts val="500"/>
        </a:spcBef>
        <a:spcAft>
          <a:spcPct val="0"/>
        </a:spcAft>
        <a:buFont typeface="Arial" panose="020B0604020202020204" pitchFamily="34" charset="0"/>
        <a:buChar char="•"/>
        <a:defRPr sz="1600" kern="1200">
          <a:solidFill>
            <a:srgbClr val="1E1E1E"/>
          </a:solidFill>
          <a:latin typeface="Roboto Condensed Light" charset="0"/>
          <a:ea typeface="Roboto Condensed Light" charset="0"/>
          <a:cs typeface="Roboto Condensed Light" charset="0"/>
        </a:defRPr>
      </a:lvl2pPr>
      <a:lvl3pPr marL="1141413" indent="-227013" algn="l" defTabSz="912813" rtl="0" eaLnBrk="1" fontAlgn="base" hangingPunct="1">
        <a:lnSpc>
          <a:spcPct val="90000"/>
        </a:lnSpc>
        <a:spcBef>
          <a:spcPts val="500"/>
        </a:spcBef>
        <a:spcAft>
          <a:spcPct val="0"/>
        </a:spcAft>
        <a:buFont typeface="Arial" panose="020B0604020202020204" pitchFamily="34" charset="0"/>
        <a:buChar char="•"/>
        <a:defRPr sz="1400" kern="1200">
          <a:solidFill>
            <a:srgbClr val="1E1E1E"/>
          </a:solidFill>
          <a:latin typeface="Roboto Condensed" charset="0"/>
          <a:ea typeface="Roboto Condensed" charset="0"/>
          <a:cs typeface="Roboto Condensed" charset="0"/>
        </a:defRPr>
      </a:lvl3pPr>
      <a:lvl4pPr marL="1598613" indent="-227013" algn="l" defTabSz="912813" rtl="0" eaLnBrk="1" fontAlgn="base" hangingPunct="1">
        <a:lnSpc>
          <a:spcPct val="90000"/>
        </a:lnSpc>
        <a:spcBef>
          <a:spcPts val="500"/>
        </a:spcBef>
        <a:spcAft>
          <a:spcPct val="0"/>
        </a:spcAft>
        <a:buFont typeface="Arial" panose="020B0604020202020204" pitchFamily="34" charset="0"/>
        <a:buChar char="•"/>
        <a:defRPr sz="1200" kern="1200">
          <a:solidFill>
            <a:srgbClr val="1E1E1E"/>
          </a:solidFill>
          <a:latin typeface="Roboto Condensed" charset="0"/>
          <a:ea typeface="Roboto Condensed" charset="0"/>
          <a:cs typeface="Roboto Condensed" charset="0"/>
        </a:defRPr>
      </a:lvl4pPr>
      <a:lvl5pPr marL="2055813" indent="-227013" algn="l" defTabSz="912813" rtl="0" eaLnBrk="1" fontAlgn="base" hangingPunct="1">
        <a:lnSpc>
          <a:spcPct val="90000"/>
        </a:lnSpc>
        <a:spcBef>
          <a:spcPts val="500"/>
        </a:spcBef>
        <a:spcAft>
          <a:spcPct val="0"/>
        </a:spcAft>
        <a:buFont typeface="Arial" panose="020B0604020202020204" pitchFamily="34" charset="0"/>
        <a:buChar char="•"/>
        <a:defRPr sz="1200" kern="1200">
          <a:solidFill>
            <a:srgbClr val="1E1E1E"/>
          </a:solidFill>
          <a:latin typeface="Roboto Condensed" charset="0"/>
          <a:ea typeface="Roboto Condensed" charset="0"/>
          <a:cs typeface="Roboto Condensed"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pensionsinfo.dk/"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www.rehpa.d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2963863" y="785813"/>
            <a:ext cx="8893175" cy="1139825"/>
          </a:xfrm>
        </p:spPr>
        <p:txBody>
          <a:bodyPr/>
          <a:lstStyle/>
          <a:p>
            <a:br>
              <a:rPr lang="da-DK" b="0" dirty="0"/>
            </a:br>
            <a:r>
              <a:rPr lang="da-DK" b="0" dirty="0"/>
              <a:t> </a:t>
            </a:r>
            <a:r>
              <a:rPr lang="da-DK" dirty="0"/>
              <a:t>Hvad med arbejdslivet?</a:t>
            </a:r>
            <a:endParaRPr lang="da-DK" altLang="da-DK" dirty="0">
              <a:solidFill>
                <a:srgbClr val="0A0A0A"/>
              </a:solidFill>
              <a:latin typeface="Roboto Condensed"/>
              <a:ea typeface="Roboto Condensed"/>
              <a:cs typeface="Roboto Condensed"/>
            </a:endParaRPr>
          </a:p>
        </p:txBody>
      </p:sp>
      <p:sp>
        <p:nvSpPr>
          <p:cNvPr id="13315" name="Pladsholder til tekst 2"/>
          <p:cNvSpPr>
            <a:spLocks noGrp="1"/>
          </p:cNvSpPr>
          <p:nvPr>
            <p:ph type="body" idx="13"/>
          </p:nvPr>
        </p:nvSpPr>
        <p:spPr>
          <a:xfrm>
            <a:off x="2963863" y="2178050"/>
            <a:ext cx="8882062" cy="1035050"/>
          </a:xfrm>
        </p:spPr>
        <p:txBody>
          <a:bodyPr/>
          <a:lstStyle/>
          <a:p>
            <a:endParaRPr lang="da-DK" altLang="da-DK" dirty="0">
              <a:latin typeface="Roboto Condensed Light"/>
              <a:ea typeface="Roboto Condensed Light"/>
              <a:cs typeface="Roboto Condense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1F4E2-C1ED-9223-0658-91969A7AD634}"/>
            </a:ext>
          </a:extLst>
        </p:cNvPr>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0AAA1FE-F014-DFC0-145C-68EF4274E322}"/>
              </a:ext>
            </a:extLst>
          </p:cNvPr>
          <p:cNvSpPr>
            <a:spLocks noGrp="1"/>
          </p:cNvSpPr>
          <p:nvPr>
            <p:ph idx="1"/>
          </p:nvPr>
        </p:nvSpPr>
        <p:spPr/>
        <p:txBody>
          <a:bodyPr/>
          <a:lstStyle/>
          <a:p>
            <a:pPr marL="0" indent="0">
              <a:buNone/>
            </a:pPr>
            <a:r>
              <a:rPr lang="da-DK" b="1" dirty="0"/>
              <a:t>Funktioner:</a:t>
            </a:r>
          </a:p>
          <a:p>
            <a:pPr marL="0" indent="0">
              <a:buNone/>
            </a:pPr>
            <a:r>
              <a:rPr lang="da-DK" dirty="0"/>
              <a:t>Start med perifere arbejdsopgaver, ikke problematiske, nærm dig centrale opgaver i perioden.</a:t>
            </a:r>
          </a:p>
          <a:p>
            <a:pPr marL="0" indent="0">
              <a:buNone/>
            </a:pPr>
            <a:endParaRPr lang="da-DK" dirty="0"/>
          </a:p>
          <a:p>
            <a:pPr marL="0" indent="0">
              <a:buNone/>
            </a:pPr>
            <a:r>
              <a:rPr lang="da-DK" dirty="0"/>
              <a:t>Inddrag ikke nye projekter i perioden. </a:t>
            </a:r>
          </a:p>
        </p:txBody>
      </p:sp>
      <p:sp>
        <p:nvSpPr>
          <p:cNvPr id="3" name="Titel 2">
            <a:extLst>
              <a:ext uri="{FF2B5EF4-FFF2-40B4-BE49-F238E27FC236}">
                <a16:creationId xmlns:a16="http://schemas.microsoft.com/office/drawing/2014/main" id="{521610D6-8F8C-F5DD-D072-6C4612DC59B2}"/>
              </a:ext>
            </a:extLst>
          </p:cNvPr>
          <p:cNvSpPr>
            <a:spLocks noGrp="1"/>
          </p:cNvSpPr>
          <p:nvPr>
            <p:ph type="title"/>
          </p:nvPr>
        </p:nvSpPr>
        <p:spPr/>
        <p:txBody>
          <a:bodyPr/>
          <a:lstStyle/>
          <a:p>
            <a:r>
              <a:rPr lang="da-DK" dirty="0"/>
              <a:t>Gradvis tilbagevenden – en model </a:t>
            </a:r>
          </a:p>
        </p:txBody>
      </p:sp>
      <p:sp>
        <p:nvSpPr>
          <p:cNvPr id="4" name="Pladsholder til slidenummer 3">
            <a:extLst>
              <a:ext uri="{FF2B5EF4-FFF2-40B4-BE49-F238E27FC236}">
                <a16:creationId xmlns:a16="http://schemas.microsoft.com/office/drawing/2014/main" id="{5B1DD4A2-EE07-3F00-E0EA-B82832C85F43}"/>
              </a:ext>
            </a:extLst>
          </p:cNvPr>
          <p:cNvSpPr>
            <a:spLocks noGrp="1"/>
          </p:cNvSpPr>
          <p:nvPr>
            <p:ph type="sldNum" sz="quarter" idx="10"/>
          </p:nvPr>
        </p:nvSpPr>
        <p:spPr/>
        <p:txBody>
          <a:bodyPr/>
          <a:lstStyle/>
          <a:p>
            <a:pPr>
              <a:defRPr/>
            </a:pPr>
            <a:fld id="{24EB4BD8-4E43-4C20-B597-35379CF4BB7C}" type="slidenum">
              <a:rPr lang="en-US" smtClean="0"/>
              <a:pPr>
                <a:defRPr/>
              </a:pPr>
              <a:t>10</a:t>
            </a:fld>
            <a:endParaRPr lang="en-US" dirty="0"/>
          </a:p>
        </p:txBody>
      </p:sp>
    </p:spTree>
    <p:extLst>
      <p:ext uri="{BB962C8B-B14F-4D97-AF65-F5344CB8AC3E}">
        <p14:creationId xmlns:p14="http://schemas.microsoft.com/office/powerpoint/2010/main" val="300403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121CF-104A-1D35-E04D-E3AB4F3720F9}"/>
            </a:ext>
          </a:extLst>
        </p:cNvPr>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B6AD194-DDD4-C9EA-BCAE-3DAFE5115015}"/>
              </a:ext>
            </a:extLst>
          </p:cNvPr>
          <p:cNvSpPr>
            <a:spLocks noGrp="1"/>
          </p:cNvSpPr>
          <p:nvPr>
            <p:ph idx="1"/>
          </p:nvPr>
        </p:nvSpPr>
        <p:spPr>
          <a:xfrm>
            <a:off x="2963865" y="2069431"/>
            <a:ext cx="8893175" cy="1636295"/>
          </a:xfrm>
        </p:spPr>
        <p:txBody>
          <a:bodyPr/>
          <a:lstStyle/>
          <a:p>
            <a:pPr marL="0" indent="0">
              <a:buNone/>
            </a:pPr>
            <a:r>
              <a:rPr lang="da-DK" b="1" dirty="0"/>
              <a:t>På det personlige plan:</a:t>
            </a:r>
          </a:p>
          <a:p>
            <a:pPr marL="0" indent="0">
              <a:buNone/>
            </a:pPr>
            <a:r>
              <a:rPr lang="da-DK" dirty="0"/>
              <a:t>Afgræns dig, hold planlagte pauser, overhold arbejdstider.</a:t>
            </a:r>
          </a:p>
          <a:p>
            <a:pPr marL="0" indent="0">
              <a:buNone/>
            </a:pPr>
            <a:r>
              <a:rPr lang="da-DK" dirty="0"/>
              <a:t>Mærk efter, hvordan du har det, så uønskede symptomer ikke risikerer at vende tiltage. </a:t>
            </a:r>
          </a:p>
          <a:p>
            <a:pPr marL="0" indent="0">
              <a:buNone/>
            </a:pPr>
            <a:r>
              <a:rPr lang="da-DK" dirty="0"/>
              <a:t>Disse kan bl.a. være:</a:t>
            </a:r>
          </a:p>
          <a:p>
            <a:endParaRPr lang="da-DK" dirty="0"/>
          </a:p>
        </p:txBody>
      </p:sp>
      <p:sp>
        <p:nvSpPr>
          <p:cNvPr id="3" name="Titel 2">
            <a:extLst>
              <a:ext uri="{FF2B5EF4-FFF2-40B4-BE49-F238E27FC236}">
                <a16:creationId xmlns:a16="http://schemas.microsoft.com/office/drawing/2014/main" id="{AB9EC086-DC86-A18D-C8DD-2FE1EA9E8BAB}"/>
              </a:ext>
            </a:extLst>
          </p:cNvPr>
          <p:cNvSpPr>
            <a:spLocks noGrp="1"/>
          </p:cNvSpPr>
          <p:nvPr>
            <p:ph type="title"/>
          </p:nvPr>
        </p:nvSpPr>
        <p:spPr/>
        <p:txBody>
          <a:bodyPr/>
          <a:lstStyle/>
          <a:p>
            <a:r>
              <a:rPr lang="da-DK" dirty="0"/>
              <a:t>Gradvis tilbagevenden – en model </a:t>
            </a:r>
          </a:p>
        </p:txBody>
      </p:sp>
      <p:sp>
        <p:nvSpPr>
          <p:cNvPr id="4" name="Pladsholder til slidenummer 3">
            <a:extLst>
              <a:ext uri="{FF2B5EF4-FFF2-40B4-BE49-F238E27FC236}">
                <a16:creationId xmlns:a16="http://schemas.microsoft.com/office/drawing/2014/main" id="{93B903D0-DAEE-A109-4298-E51E544C5E22}"/>
              </a:ext>
            </a:extLst>
          </p:cNvPr>
          <p:cNvSpPr>
            <a:spLocks noGrp="1"/>
          </p:cNvSpPr>
          <p:nvPr>
            <p:ph type="sldNum" sz="quarter" idx="10"/>
          </p:nvPr>
        </p:nvSpPr>
        <p:spPr/>
        <p:txBody>
          <a:bodyPr/>
          <a:lstStyle/>
          <a:p>
            <a:pPr>
              <a:defRPr/>
            </a:pPr>
            <a:fld id="{24EB4BD8-4E43-4C20-B597-35379CF4BB7C}" type="slidenum">
              <a:rPr lang="en-US" smtClean="0"/>
              <a:pPr>
                <a:defRPr/>
              </a:pPr>
              <a:t>11</a:t>
            </a:fld>
            <a:endParaRPr lang="en-US" dirty="0"/>
          </a:p>
        </p:txBody>
      </p:sp>
      <p:sp>
        <p:nvSpPr>
          <p:cNvPr id="5" name="Tekstfelt 4">
            <a:extLst>
              <a:ext uri="{FF2B5EF4-FFF2-40B4-BE49-F238E27FC236}">
                <a16:creationId xmlns:a16="http://schemas.microsoft.com/office/drawing/2014/main" id="{2D3BE97E-9BEA-E013-394F-48F2C9E2D1F2}"/>
              </a:ext>
              <a:ext uri="{C183D7F6-B498-43B3-948B-1728B52AA6E4}">
                <adec:decorative xmlns:adec="http://schemas.microsoft.com/office/drawing/2017/decorative" val="0"/>
              </a:ext>
            </a:extLst>
          </p:cNvPr>
          <p:cNvSpPr txBox="1"/>
          <p:nvPr/>
        </p:nvSpPr>
        <p:spPr>
          <a:xfrm>
            <a:off x="2951455" y="3623095"/>
            <a:ext cx="8883640" cy="3139321"/>
          </a:xfrm>
          <a:prstGeom prst="rect">
            <a:avLst/>
          </a:prstGeom>
          <a:noFill/>
        </p:spPr>
        <p:txBody>
          <a:bodyPr wrap="square" numCol="2" rtlCol="0">
            <a:spAutoFit/>
          </a:bodyPr>
          <a:lstStyle/>
          <a:p>
            <a:pPr marL="285750" indent="-285750">
              <a:buFont typeface="Arial" panose="020B0604020202020204" pitchFamily="34" charset="0"/>
              <a:buChar char="•"/>
            </a:pPr>
            <a:r>
              <a:rPr lang="da-DK" dirty="0"/>
              <a:t>Hukommelses- og koncentrationsproblemer</a:t>
            </a:r>
          </a:p>
          <a:p>
            <a:pPr marL="285750" indent="-285750">
              <a:buFont typeface="Arial" panose="020B0604020202020204" pitchFamily="34" charset="0"/>
              <a:buChar char="•"/>
            </a:pPr>
            <a:r>
              <a:rPr lang="da-DK" dirty="0"/>
              <a:t>Social tilbagetrækning</a:t>
            </a:r>
          </a:p>
          <a:p>
            <a:pPr marL="285750" indent="-285750">
              <a:buFont typeface="Arial" panose="020B0604020202020204" pitchFamily="34" charset="0"/>
              <a:buChar char="•"/>
            </a:pPr>
            <a:r>
              <a:rPr lang="da-DK" dirty="0" err="1"/>
              <a:t>Grådlabilitet</a:t>
            </a:r>
            <a:endParaRPr lang="da-DK" dirty="0"/>
          </a:p>
          <a:p>
            <a:pPr marL="285750" indent="-285750">
              <a:buFont typeface="Arial" panose="020B0604020202020204" pitchFamily="34" charset="0"/>
              <a:buChar char="•"/>
            </a:pPr>
            <a:r>
              <a:rPr lang="da-DK" dirty="0"/>
              <a:t>Tankemylder</a:t>
            </a:r>
          </a:p>
          <a:p>
            <a:pPr marL="285750" indent="-285750">
              <a:buFont typeface="Arial" panose="020B0604020202020204" pitchFamily="34" charset="0"/>
              <a:buChar char="•"/>
            </a:pPr>
            <a:r>
              <a:rPr lang="da-DK" dirty="0"/>
              <a:t>Forstyrret identitetsfølelse</a:t>
            </a:r>
          </a:p>
          <a:p>
            <a:pPr marL="285750" indent="-285750">
              <a:buFont typeface="Arial" panose="020B0604020202020204" pitchFamily="34" charset="0"/>
              <a:buChar char="•"/>
            </a:pPr>
            <a:r>
              <a:rPr lang="da-DK" dirty="0"/>
              <a:t>Lav frustrationstærskel</a:t>
            </a:r>
          </a:p>
          <a:p>
            <a:pPr marL="285750" indent="-285750">
              <a:buFont typeface="Arial" panose="020B0604020202020204" pitchFamily="34" charset="0"/>
              <a:buChar char="•"/>
            </a:pPr>
            <a:r>
              <a:rPr lang="da-DK" dirty="0"/>
              <a:t>Besvær med at holde flere bolde i luften samtidig</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Træthed</a:t>
            </a:r>
          </a:p>
          <a:p>
            <a:pPr marL="285750" indent="-285750">
              <a:buFont typeface="Arial" panose="020B0604020202020204" pitchFamily="34" charset="0"/>
              <a:buChar char="•"/>
            </a:pPr>
            <a:r>
              <a:rPr lang="da-DK" dirty="0"/>
              <a:t>Belastet søvnmønster – både kvalitativt og kvantitativt</a:t>
            </a:r>
          </a:p>
          <a:p>
            <a:pPr marL="285750" indent="-285750">
              <a:buFont typeface="Arial" panose="020B0604020202020204" pitchFamily="34" charset="0"/>
              <a:buChar char="•"/>
            </a:pPr>
            <a:r>
              <a:rPr lang="da-DK" dirty="0"/>
              <a:t>Diffuse suicidale overvejelser</a:t>
            </a:r>
          </a:p>
          <a:p>
            <a:endParaRPr lang="da-DK" b="1" dirty="0"/>
          </a:p>
          <a:p>
            <a:r>
              <a:rPr lang="da-DK" b="1" dirty="0"/>
              <a:t>Fysisk: </a:t>
            </a:r>
            <a:r>
              <a:rPr lang="da-DK" dirty="0"/>
              <a:t>Motorisk uro og overfladisk vejrtrækning.</a:t>
            </a:r>
          </a:p>
        </p:txBody>
      </p:sp>
    </p:spTree>
    <p:extLst>
      <p:ext uri="{BB962C8B-B14F-4D97-AF65-F5344CB8AC3E}">
        <p14:creationId xmlns:p14="http://schemas.microsoft.com/office/powerpoint/2010/main" val="160304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6">
            <a:extLst>
              <a:ext uri="{FF2B5EF4-FFF2-40B4-BE49-F238E27FC236}">
                <a16:creationId xmlns:a16="http://schemas.microsoft.com/office/drawing/2014/main" id="{F27526A9-CB04-BE3A-EAC4-19740B9CCA65}"/>
              </a:ext>
            </a:extLst>
          </p:cNvPr>
          <p:cNvSpPr>
            <a:spLocks noGrp="1"/>
          </p:cNvSpPr>
          <p:nvPr>
            <p:ph type="subTitle" idx="1"/>
          </p:nvPr>
        </p:nvSpPr>
        <p:spPr/>
        <p:txBody>
          <a:bodyPr/>
          <a:lstStyle/>
          <a:p>
            <a:r>
              <a:rPr lang="da-DK" b="1" dirty="0"/>
              <a:t>§ 56:</a:t>
            </a:r>
          </a:p>
          <a:p>
            <a:r>
              <a:rPr lang="da-DK" dirty="0"/>
              <a:t>En arbejdsgiver kan ved aftale med en lønmodtager opnå ret til fra kommunen at få refusion med et beløb, der svarer til de sygedagpenge, som lønmodtageren har ret til fra arbejdsgiveren i de første 30 kalenderdage af sygefraværet.</a:t>
            </a:r>
          </a:p>
          <a:p>
            <a:endParaRPr lang="da-DK" dirty="0"/>
          </a:p>
          <a:p>
            <a:pPr algn="r"/>
            <a:r>
              <a:rPr lang="da-DK" dirty="0"/>
              <a:t>Lov om sygedagpenge</a:t>
            </a:r>
          </a:p>
        </p:txBody>
      </p:sp>
      <p:sp>
        <p:nvSpPr>
          <p:cNvPr id="5" name="Pladsholder til slidenummer 4"/>
          <p:cNvSpPr>
            <a:spLocks noGrp="1"/>
          </p:cNvSpPr>
          <p:nvPr>
            <p:ph type="sldNum" sz="quarter" idx="10"/>
          </p:nvPr>
        </p:nvSpPr>
        <p:spPr/>
        <p:txBody>
          <a:bodyPr/>
          <a:lstStyle/>
          <a:p>
            <a:pPr>
              <a:defRPr/>
            </a:pPr>
            <a:fld id="{0F384217-00C7-4EC6-A7B7-6A1F5A630451}" type="slidenum">
              <a:rPr lang="en-US" smtClean="0"/>
              <a:pPr>
                <a:defRPr/>
              </a:pPr>
              <a:t>12</a:t>
            </a:fld>
            <a:endParaRPr lang="en-US" dirty="0"/>
          </a:p>
        </p:txBody>
      </p:sp>
      <p:sp>
        <p:nvSpPr>
          <p:cNvPr id="6" name="Titel 5">
            <a:extLst>
              <a:ext uri="{FF2B5EF4-FFF2-40B4-BE49-F238E27FC236}">
                <a16:creationId xmlns:a16="http://schemas.microsoft.com/office/drawing/2014/main" id="{DA941B60-63B1-D1ED-8C76-E945FEE26A68}"/>
              </a:ext>
            </a:extLst>
          </p:cNvPr>
          <p:cNvSpPr>
            <a:spLocks noGrp="1"/>
          </p:cNvSpPr>
          <p:nvPr>
            <p:ph type="title"/>
          </p:nvPr>
        </p:nvSpPr>
        <p:spPr/>
        <p:txBody>
          <a:bodyPr/>
          <a:lstStyle/>
          <a:p>
            <a:r>
              <a:rPr lang="da-DK" dirty="0"/>
              <a:t>§ 56 – aftale</a:t>
            </a:r>
          </a:p>
        </p:txBody>
      </p:sp>
    </p:spTree>
    <p:extLst>
      <p:ext uri="{BB962C8B-B14F-4D97-AF65-F5344CB8AC3E}">
        <p14:creationId xmlns:p14="http://schemas.microsoft.com/office/powerpoint/2010/main" val="418354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40B94-7921-99E6-D454-524E074684FB}"/>
            </a:ext>
          </a:extLst>
        </p:cNvPr>
        <p:cNvGrpSpPr/>
        <p:nvPr/>
      </p:nvGrpSpPr>
      <p:grpSpPr>
        <a:xfrm>
          <a:off x="0" y="0"/>
          <a:ext cx="0" cy="0"/>
          <a:chOff x="0" y="0"/>
          <a:chExt cx="0" cy="0"/>
        </a:xfrm>
      </p:grpSpPr>
      <p:sp>
        <p:nvSpPr>
          <p:cNvPr id="7" name="Undertitel 6">
            <a:extLst>
              <a:ext uri="{FF2B5EF4-FFF2-40B4-BE49-F238E27FC236}">
                <a16:creationId xmlns:a16="http://schemas.microsoft.com/office/drawing/2014/main" id="{27308E7A-F285-7302-B5CF-1C54BDDEE9D0}"/>
              </a:ext>
            </a:extLst>
          </p:cNvPr>
          <p:cNvSpPr>
            <a:spLocks noGrp="1"/>
          </p:cNvSpPr>
          <p:nvPr>
            <p:ph type="subTitle" idx="1"/>
          </p:nvPr>
        </p:nvSpPr>
        <p:spPr/>
        <p:txBody>
          <a:bodyPr>
            <a:normAutofit fontScale="92500" lnSpcReduction="20000"/>
          </a:bodyPr>
          <a:lstStyle/>
          <a:p>
            <a:r>
              <a:rPr lang="da-DK" b="1" dirty="0"/>
              <a:t>§ 56 Stk. 2. En aftale efter stk. 1 kan indgås: </a:t>
            </a:r>
          </a:p>
          <a:p>
            <a:pPr marL="285750" indent="-285750">
              <a:buFont typeface="Arial" panose="020B0604020202020204" pitchFamily="34" charset="0"/>
              <a:buChar char="•"/>
            </a:pPr>
            <a:r>
              <a:rPr lang="da-DK" dirty="0"/>
              <a:t>Når lønmodtagerens sygdomsrisiko er væsentligt forøget på grund af en langvarig eller kronisk lidelse og fraværet på grund af lidelsen skønnes at medføre mindst 10 fraværsdage inden for 1 år</a:t>
            </a:r>
          </a:p>
          <a:p>
            <a:pPr marL="285750" indent="-285750">
              <a:buFont typeface="Arial" panose="020B0604020202020204" pitchFamily="34" charset="0"/>
              <a:buChar char="•"/>
            </a:pPr>
            <a:r>
              <a:rPr lang="da-DK" dirty="0"/>
              <a:t>Når lønmodtageren skal indlægges eller behandles ambulant på sygehus eller tilsvarende behandlingsinstitution og indlæggelsen eller behandlingen var besluttet på ansættelsestidspunktet, eller</a:t>
            </a:r>
          </a:p>
          <a:p>
            <a:pPr marL="285750" indent="-285750">
              <a:buFont typeface="Arial" panose="020B0604020202020204" pitchFamily="34" charset="0"/>
              <a:buChar char="•"/>
            </a:pPr>
            <a:r>
              <a:rPr lang="da-DK" dirty="0"/>
              <a:t>Når arbejdsgiveren under det bestående arbejdsforhold allerede har udbetalt sygedagpenge eller løn i 21 kalenderdage for samme lidelse inden for de seneste 12 måneder før indlæggelsen eller behandlingen.</a:t>
            </a:r>
          </a:p>
          <a:p>
            <a:endParaRPr lang="da-DK" dirty="0"/>
          </a:p>
          <a:p>
            <a:endParaRPr lang="da-DK" dirty="0"/>
          </a:p>
          <a:p>
            <a:endParaRPr lang="da-DK" dirty="0"/>
          </a:p>
          <a:p>
            <a:pPr algn="r"/>
            <a:r>
              <a:rPr lang="da-DK" dirty="0"/>
              <a:t>Lov om sygedagpenge</a:t>
            </a:r>
          </a:p>
        </p:txBody>
      </p:sp>
      <p:sp>
        <p:nvSpPr>
          <p:cNvPr id="5" name="Pladsholder til slidenummer 4">
            <a:extLst>
              <a:ext uri="{FF2B5EF4-FFF2-40B4-BE49-F238E27FC236}">
                <a16:creationId xmlns:a16="http://schemas.microsoft.com/office/drawing/2014/main" id="{6A3BA165-0BD7-6F7E-00EF-4175975121C7}"/>
              </a:ext>
            </a:extLst>
          </p:cNvPr>
          <p:cNvSpPr>
            <a:spLocks noGrp="1"/>
          </p:cNvSpPr>
          <p:nvPr>
            <p:ph type="sldNum" sz="quarter" idx="10"/>
          </p:nvPr>
        </p:nvSpPr>
        <p:spPr/>
        <p:txBody>
          <a:bodyPr/>
          <a:lstStyle/>
          <a:p>
            <a:pPr>
              <a:defRPr/>
            </a:pPr>
            <a:fld id="{0F384217-00C7-4EC6-A7B7-6A1F5A630451}" type="slidenum">
              <a:rPr lang="en-US" smtClean="0"/>
              <a:pPr>
                <a:defRPr/>
              </a:pPr>
              <a:t>13</a:t>
            </a:fld>
            <a:endParaRPr lang="en-US" dirty="0"/>
          </a:p>
        </p:txBody>
      </p:sp>
      <p:sp>
        <p:nvSpPr>
          <p:cNvPr id="6" name="Titel 5">
            <a:extLst>
              <a:ext uri="{FF2B5EF4-FFF2-40B4-BE49-F238E27FC236}">
                <a16:creationId xmlns:a16="http://schemas.microsoft.com/office/drawing/2014/main" id="{939A4FF3-5030-941E-E0E2-0DE28B3B6459}"/>
              </a:ext>
            </a:extLst>
          </p:cNvPr>
          <p:cNvSpPr>
            <a:spLocks noGrp="1"/>
          </p:cNvSpPr>
          <p:nvPr>
            <p:ph type="title"/>
          </p:nvPr>
        </p:nvSpPr>
        <p:spPr/>
        <p:txBody>
          <a:bodyPr/>
          <a:lstStyle/>
          <a:p>
            <a:r>
              <a:rPr lang="da-DK" dirty="0"/>
              <a:t>§ 56 – aftale (fortsat)</a:t>
            </a:r>
          </a:p>
        </p:txBody>
      </p:sp>
    </p:spTree>
    <p:extLst>
      <p:ext uri="{BB962C8B-B14F-4D97-AF65-F5344CB8AC3E}">
        <p14:creationId xmlns:p14="http://schemas.microsoft.com/office/powerpoint/2010/main" val="250506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B7387545-06B8-989E-AA59-5CEFE8AD178B}"/>
              </a:ext>
            </a:extLst>
          </p:cNvPr>
          <p:cNvSpPr>
            <a:spLocks noGrp="1"/>
          </p:cNvSpPr>
          <p:nvPr>
            <p:ph type="subTitle" idx="1"/>
          </p:nvPr>
        </p:nvSpPr>
        <p:spPr/>
        <p:txBody>
          <a:bodyPr/>
          <a:lstStyle/>
          <a:p>
            <a:r>
              <a:rPr lang="da-DK" b="1" dirty="0"/>
              <a:t>§ 1. Formålet med denne lov er:</a:t>
            </a:r>
          </a:p>
          <a:p>
            <a:pPr marL="285750" indent="-285750">
              <a:buFont typeface="Arial" panose="020B0604020202020204" pitchFamily="34" charset="0"/>
              <a:buChar char="•"/>
            </a:pPr>
            <a:r>
              <a:rPr lang="da-DK" dirty="0"/>
              <a:t>At yde økonomisk kompensation ved fravær på grund af sygdom </a:t>
            </a:r>
          </a:p>
          <a:p>
            <a:pPr marL="285750" indent="-285750">
              <a:buFont typeface="Arial" panose="020B0604020202020204" pitchFamily="34" charset="0"/>
              <a:buChar char="•"/>
            </a:pPr>
            <a:r>
              <a:rPr lang="da-DK" dirty="0"/>
              <a:t>At medvirke til, at den sygemeldte genvinder sin arbejdsevne og vender tilbage til arbejdsmarkedet så hurtigt som muligt og </a:t>
            </a:r>
          </a:p>
          <a:p>
            <a:pPr marL="285750" indent="-285750">
              <a:buFont typeface="Arial" panose="020B0604020202020204" pitchFamily="34" charset="0"/>
              <a:buChar char="•"/>
            </a:pPr>
            <a:r>
              <a:rPr lang="da-DK" dirty="0"/>
              <a:t>At understøtte samarbejdet mellem kommuner, virksomheder og andre relevante aktører for at nedbringe og forebygge sygefravær. </a:t>
            </a:r>
          </a:p>
          <a:p>
            <a:endParaRPr lang="da-DK" dirty="0"/>
          </a:p>
          <a:p>
            <a:endParaRPr lang="da-DK" dirty="0"/>
          </a:p>
          <a:p>
            <a:pPr algn="r"/>
            <a:r>
              <a:rPr lang="da-DK" dirty="0"/>
              <a:t>Lov om sygedagpenge</a:t>
            </a:r>
          </a:p>
          <a:p>
            <a:endParaRPr lang="da-DK" dirty="0"/>
          </a:p>
        </p:txBody>
      </p:sp>
      <p:sp>
        <p:nvSpPr>
          <p:cNvPr id="3" name="Pladsholder til slidenummer 2">
            <a:extLst>
              <a:ext uri="{FF2B5EF4-FFF2-40B4-BE49-F238E27FC236}">
                <a16:creationId xmlns:a16="http://schemas.microsoft.com/office/drawing/2014/main" id="{0FC331C0-67D2-4768-6EC4-27855E177399}"/>
              </a:ext>
            </a:extLst>
          </p:cNvPr>
          <p:cNvSpPr>
            <a:spLocks noGrp="1"/>
          </p:cNvSpPr>
          <p:nvPr>
            <p:ph type="sldNum" sz="quarter" idx="10"/>
          </p:nvPr>
        </p:nvSpPr>
        <p:spPr/>
        <p:txBody>
          <a:bodyPr/>
          <a:lstStyle/>
          <a:p>
            <a:pPr>
              <a:defRPr/>
            </a:pPr>
            <a:fld id="{200D652F-B679-4FC1-A266-D0CCEE132556}" type="slidenum">
              <a:rPr lang="en-US" smtClean="0"/>
              <a:pPr>
                <a:defRPr/>
              </a:pPr>
              <a:t>14</a:t>
            </a:fld>
            <a:endParaRPr lang="en-US" dirty="0"/>
          </a:p>
        </p:txBody>
      </p:sp>
      <p:sp>
        <p:nvSpPr>
          <p:cNvPr id="4" name="Titel 3">
            <a:extLst>
              <a:ext uri="{FF2B5EF4-FFF2-40B4-BE49-F238E27FC236}">
                <a16:creationId xmlns:a16="http://schemas.microsoft.com/office/drawing/2014/main" id="{2018AFA6-5FFA-A4C3-97DB-7E8F8CC8F5AF}"/>
              </a:ext>
            </a:extLst>
          </p:cNvPr>
          <p:cNvSpPr>
            <a:spLocks noGrp="1"/>
          </p:cNvSpPr>
          <p:nvPr>
            <p:ph type="title"/>
          </p:nvPr>
        </p:nvSpPr>
        <p:spPr/>
        <p:txBody>
          <a:bodyPr/>
          <a:lstStyle/>
          <a:p>
            <a:r>
              <a:rPr lang="da-DK" dirty="0"/>
              <a:t>Lov om sygedagpenge</a:t>
            </a:r>
          </a:p>
        </p:txBody>
      </p:sp>
    </p:spTree>
    <p:extLst>
      <p:ext uri="{BB962C8B-B14F-4D97-AF65-F5344CB8AC3E}">
        <p14:creationId xmlns:p14="http://schemas.microsoft.com/office/powerpoint/2010/main" val="78813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76ACCE2D-3989-F05F-3FD3-74D9DB7B0056}"/>
              </a:ext>
            </a:extLst>
          </p:cNvPr>
          <p:cNvSpPr>
            <a:spLocks noGrp="1"/>
          </p:cNvSpPr>
          <p:nvPr>
            <p:ph type="subTitle" idx="1"/>
          </p:nvPr>
        </p:nvSpPr>
        <p:spPr/>
        <p:txBody>
          <a:bodyPr/>
          <a:lstStyle/>
          <a:p>
            <a:r>
              <a:rPr lang="da-DK" b="1" dirty="0"/>
              <a:t>§ 8:</a:t>
            </a:r>
          </a:p>
          <a:p>
            <a:r>
              <a:rPr lang="da-DK" dirty="0"/>
              <a:t>Kommunen skal i løbende sygedagpengesager, hvor kommunen ikke har modtaget en raskmelding, tilrettelægge og gennemføre et individuelt og fleksibelt opfølgningsforløb under hensyn til sygdommens karakter og sygemeldtes behov og forudsætninger. Kommunen skal inddrage den sygemeldte i opfølgningen.</a:t>
            </a:r>
          </a:p>
          <a:p>
            <a:pPr algn="r"/>
            <a:endParaRPr lang="da-DK" dirty="0"/>
          </a:p>
          <a:p>
            <a:pPr algn="r"/>
            <a:endParaRPr lang="da-DK" dirty="0"/>
          </a:p>
          <a:p>
            <a:pPr algn="r"/>
            <a:r>
              <a:rPr lang="da-DK" dirty="0"/>
              <a:t>Lov om sygedagpenge</a:t>
            </a:r>
          </a:p>
          <a:p>
            <a:endParaRPr lang="da-DK" dirty="0"/>
          </a:p>
        </p:txBody>
      </p:sp>
      <p:sp>
        <p:nvSpPr>
          <p:cNvPr id="3" name="Pladsholder til slidenummer 2">
            <a:extLst>
              <a:ext uri="{FF2B5EF4-FFF2-40B4-BE49-F238E27FC236}">
                <a16:creationId xmlns:a16="http://schemas.microsoft.com/office/drawing/2014/main" id="{B5280AD5-0410-F964-188C-0902DA45A542}"/>
              </a:ext>
            </a:extLst>
          </p:cNvPr>
          <p:cNvSpPr>
            <a:spLocks noGrp="1"/>
          </p:cNvSpPr>
          <p:nvPr>
            <p:ph type="sldNum" sz="quarter" idx="10"/>
          </p:nvPr>
        </p:nvSpPr>
        <p:spPr/>
        <p:txBody>
          <a:bodyPr/>
          <a:lstStyle/>
          <a:p>
            <a:pPr>
              <a:defRPr/>
            </a:pPr>
            <a:fld id="{200D652F-B679-4FC1-A266-D0CCEE132556}" type="slidenum">
              <a:rPr lang="en-US" smtClean="0"/>
              <a:pPr>
                <a:defRPr/>
              </a:pPr>
              <a:t>15</a:t>
            </a:fld>
            <a:endParaRPr lang="en-US" dirty="0"/>
          </a:p>
        </p:txBody>
      </p:sp>
      <p:sp>
        <p:nvSpPr>
          <p:cNvPr id="4" name="Titel 3">
            <a:extLst>
              <a:ext uri="{FF2B5EF4-FFF2-40B4-BE49-F238E27FC236}">
                <a16:creationId xmlns:a16="http://schemas.microsoft.com/office/drawing/2014/main" id="{F293F320-8F1C-6636-6AB6-0CC690A4E8CB}"/>
              </a:ext>
            </a:extLst>
          </p:cNvPr>
          <p:cNvSpPr>
            <a:spLocks noGrp="1"/>
          </p:cNvSpPr>
          <p:nvPr>
            <p:ph type="title"/>
          </p:nvPr>
        </p:nvSpPr>
        <p:spPr/>
        <p:txBody>
          <a:bodyPr/>
          <a:lstStyle/>
          <a:p>
            <a:r>
              <a:rPr lang="da-DK" dirty="0"/>
              <a:t>Sygedagpenge – opfølgning </a:t>
            </a:r>
          </a:p>
        </p:txBody>
      </p:sp>
    </p:spTree>
    <p:extLst>
      <p:ext uri="{BB962C8B-B14F-4D97-AF65-F5344CB8AC3E}">
        <p14:creationId xmlns:p14="http://schemas.microsoft.com/office/powerpoint/2010/main" val="266937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236E-3D40-2765-8CDB-FC5212770DF2}"/>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9C66CE03-443F-5354-F0EC-03CA13CC052F}"/>
              </a:ext>
            </a:extLst>
          </p:cNvPr>
          <p:cNvSpPr>
            <a:spLocks noGrp="1"/>
          </p:cNvSpPr>
          <p:nvPr>
            <p:ph type="subTitle" idx="1"/>
          </p:nvPr>
        </p:nvSpPr>
        <p:spPr/>
        <p:txBody>
          <a:bodyPr/>
          <a:lstStyle/>
          <a:p>
            <a:r>
              <a:rPr lang="da-DK" b="1" dirty="0"/>
              <a:t>§ 24:</a:t>
            </a:r>
          </a:p>
          <a:p>
            <a:r>
              <a:rPr lang="da-DK" dirty="0"/>
              <a:t>Udbetalingen af sygedagpenge ophører efter udløbet af en kalendermåned, når der er udbetalt sygedagpenge, herunder nedsatte sygedagpenge eller løn under sygdom, i mere end 22 uger i de 9 forudgående kalendermåneder, jf. dog § 25. Forinden skal kommunen have foretaget en revurdering af sygedagpengemodtagerens situation, jf. stk. 2</a:t>
            </a:r>
          </a:p>
          <a:p>
            <a:pPr algn="r"/>
            <a:endParaRPr lang="da-DK" dirty="0"/>
          </a:p>
          <a:p>
            <a:pPr algn="r"/>
            <a:r>
              <a:rPr lang="da-DK" dirty="0"/>
              <a:t>Lov om sygedagpenge</a:t>
            </a:r>
          </a:p>
          <a:p>
            <a:endParaRPr lang="da-DK" dirty="0"/>
          </a:p>
        </p:txBody>
      </p:sp>
      <p:sp>
        <p:nvSpPr>
          <p:cNvPr id="3" name="Pladsholder til slidenummer 2">
            <a:extLst>
              <a:ext uri="{FF2B5EF4-FFF2-40B4-BE49-F238E27FC236}">
                <a16:creationId xmlns:a16="http://schemas.microsoft.com/office/drawing/2014/main" id="{5E0443D2-3158-D6B8-FA9B-DEA825A57D8F}"/>
              </a:ext>
            </a:extLst>
          </p:cNvPr>
          <p:cNvSpPr>
            <a:spLocks noGrp="1"/>
          </p:cNvSpPr>
          <p:nvPr>
            <p:ph type="sldNum" sz="quarter" idx="10"/>
          </p:nvPr>
        </p:nvSpPr>
        <p:spPr/>
        <p:txBody>
          <a:bodyPr/>
          <a:lstStyle/>
          <a:p>
            <a:pPr>
              <a:defRPr/>
            </a:pPr>
            <a:fld id="{200D652F-B679-4FC1-A266-D0CCEE132556}" type="slidenum">
              <a:rPr lang="en-US" smtClean="0"/>
              <a:pPr>
                <a:defRPr/>
              </a:pPr>
              <a:t>16</a:t>
            </a:fld>
            <a:endParaRPr lang="en-US" dirty="0"/>
          </a:p>
        </p:txBody>
      </p:sp>
      <p:sp>
        <p:nvSpPr>
          <p:cNvPr id="4" name="Titel 3">
            <a:extLst>
              <a:ext uri="{FF2B5EF4-FFF2-40B4-BE49-F238E27FC236}">
                <a16:creationId xmlns:a16="http://schemas.microsoft.com/office/drawing/2014/main" id="{82140C5F-4C4F-CD16-A0B7-7B4881E846C9}"/>
              </a:ext>
            </a:extLst>
          </p:cNvPr>
          <p:cNvSpPr>
            <a:spLocks noGrp="1"/>
          </p:cNvSpPr>
          <p:nvPr>
            <p:ph type="title"/>
          </p:nvPr>
        </p:nvSpPr>
        <p:spPr/>
        <p:txBody>
          <a:bodyPr/>
          <a:lstStyle/>
          <a:p>
            <a:r>
              <a:rPr lang="da-DK" dirty="0"/>
              <a:t>Sygedagpenge – revurdering </a:t>
            </a:r>
          </a:p>
        </p:txBody>
      </p:sp>
    </p:spTree>
    <p:extLst>
      <p:ext uri="{BB962C8B-B14F-4D97-AF65-F5344CB8AC3E}">
        <p14:creationId xmlns:p14="http://schemas.microsoft.com/office/powerpoint/2010/main" val="213817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DCA8C-D7AE-A84B-1AA2-8FF107CD6712}"/>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5D1CE0D9-56DA-7B3E-B2C9-B34F5CC448A0}"/>
              </a:ext>
            </a:extLst>
          </p:cNvPr>
          <p:cNvSpPr>
            <a:spLocks noGrp="1"/>
          </p:cNvSpPr>
          <p:nvPr>
            <p:ph type="subTitle" idx="1"/>
          </p:nvPr>
        </p:nvSpPr>
        <p:spPr/>
        <p:txBody>
          <a:bodyPr>
            <a:normAutofit lnSpcReduction="10000"/>
          </a:bodyPr>
          <a:lstStyle/>
          <a:p>
            <a:r>
              <a:rPr lang="da-DK" b="1" dirty="0"/>
              <a:t>§ 27:</a:t>
            </a:r>
          </a:p>
          <a:p>
            <a:r>
              <a:rPr lang="da-DK" dirty="0"/>
              <a:t>Kommunen træffer afgørelse om at forlænge sygedagpengeperioden for personer, der er omfattet af revurderingstidspunktet i § 24, når:</a:t>
            </a:r>
          </a:p>
          <a:p>
            <a:r>
              <a:rPr lang="da-DK" dirty="0"/>
              <a:t>1) Det på det foreliggende grundlag anses for overvejende sandsynligt, at der kan iværksættes en revalidering, herunder virksomhedspraktik, der kan føre til, at den sygemeldte kan vende tilbage til det ordinære arbejdsmarked.</a:t>
            </a:r>
          </a:p>
          <a:p>
            <a:r>
              <a:rPr lang="da-DK" dirty="0"/>
              <a:t>2) Det anses for nødvendigt at gennemføre virksomhedspraktik eller andre afklarende foranstaltninger med henblik på at klarlægge den sygemeldtes arbejdsevne, således at sygedagpengeperioden forlænges </a:t>
            </a:r>
            <a:r>
              <a:rPr lang="da-DK" u="sng" dirty="0"/>
              <a:t>i op til 69 uger.</a:t>
            </a:r>
          </a:p>
          <a:p>
            <a:r>
              <a:rPr lang="da-DK" dirty="0"/>
              <a:t>3) Den sygemeldte er under eller venter på lægebehandling og den pågældende efter en lægelig vurdering skønnes at ville kunne genoptage erhvervsmæssig beskæftigelse </a:t>
            </a:r>
            <a:r>
              <a:rPr lang="da-DK" u="sng" dirty="0"/>
              <a:t>inden for 134 uger</a:t>
            </a:r>
            <a:r>
              <a:rPr lang="da-DK" dirty="0"/>
              <a:t> regnet fra revurderingstidspunktet.</a:t>
            </a:r>
          </a:p>
          <a:p>
            <a:pPr algn="r"/>
            <a:r>
              <a:rPr lang="da-DK" dirty="0"/>
              <a:t>Lov om sygedagpenge</a:t>
            </a:r>
          </a:p>
          <a:p>
            <a:endParaRPr lang="da-DK" dirty="0"/>
          </a:p>
        </p:txBody>
      </p:sp>
      <p:sp>
        <p:nvSpPr>
          <p:cNvPr id="3" name="Pladsholder til slidenummer 2">
            <a:extLst>
              <a:ext uri="{FF2B5EF4-FFF2-40B4-BE49-F238E27FC236}">
                <a16:creationId xmlns:a16="http://schemas.microsoft.com/office/drawing/2014/main" id="{0CA09CDB-B94B-F308-9725-3AD0D97D5836}"/>
              </a:ext>
            </a:extLst>
          </p:cNvPr>
          <p:cNvSpPr>
            <a:spLocks noGrp="1"/>
          </p:cNvSpPr>
          <p:nvPr>
            <p:ph type="sldNum" sz="quarter" idx="10"/>
          </p:nvPr>
        </p:nvSpPr>
        <p:spPr/>
        <p:txBody>
          <a:bodyPr/>
          <a:lstStyle/>
          <a:p>
            <a:pPr>
              <a:defRPr/>
            </a:pPr>
            <a:fld id="{200D652F-B679-4FC1-A266-D0CCEE132556}" type="slidenum">
              <a:rPr lang="en-US" smtClean="0"/>
              <a:pPr>
                <a:defRPr/>
              </a:pPr>
              <a:t>17</a:t>
            </a:fld>
            <a:endParaRPr lang="en-US" dirty="0"/>
          </a:p>
        </p:txBody>
      </p:sp>
      <p:sp>
        <p:nvSpPr>
          <p:cNvPr id="4" name="Titel 3">
            <a:extLst>
              <a:ext uri="{FF2B5EF4-FFF2-40B4-BE49-F238E27FC236}">
                <a16:creationId xmlns:a16="http://schemas.microsoft.com/office/drawing/2014/main" id="{F07B163E-C9CE-25D3-3604-B2E860E11FD0}"/>
              </a:ext>
            </a:extLst>
          </p:cNvPr>
          <p:cNvSpPr>
            <a:spLocks noGrp="1"/>
          </p:cNvSpPr>
          <p:nvPr>
            <p:ph type="title"/>
          </p:nvPr>
        </p:nvSpPr>
        <p:spPr/>
        <p:txBody>
          <a:bodyPr/>
          <a:lstStyle/>
          <a:p>
            <a:r>
              <a:rPr lang="da-DK" dirty="0"/>
              <a:t>Sygedagpenge – forlængelse </a:t>
            </a:r>
          </a:p>
        </p:txBody>
      </p:sp>
    </p:spTree>
    <p:extLst>
      <p:ext uri="{BB962C8B-B14F-4D97-AF65-F5344CB8AC3E}">
        <p14:creationId xmlns:p14="http://schemas.microsoft.com/office/powerpoint/2010/main" val="3554329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065B-F883-2CEF-66DE-61109C922E46}"/>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B7850026-FCAE-5F3E-170F-419502CBD796}"/>
              </a:ext>
            </a:extLst>
          </p:cNvPr>
          <p:cNvSpPr>
            <a:spLocks noGrp="1"/>
          </p:cNvSpPr>
          <p:nvPr>
            <p:ph type="subTitle" idx="1"/>
          </p:nvPr>
        </p:nvSpPr>
        <p:spPr/>
        <p:txBody>
          <a:bodyPr>
            <a:normAutofit/>
          </a:bodyPr>
          <a:lstStyle/>
          <a:p>
            <a:r>
              <a:rPr lang="da-DK" b="1" dirty="0"/>
              <a:t>§ 27:</a:t>
            </a:r>
          </a:p>
          <a:p>
            <a:r>
              <a:rPr lang="da-DK" dirty="0"/>
              <a:t>4) Kommunen har vurderet, at en sag skal behandles i rehabiliteringsteamet, med henblik på at kommunen hurtigst muligt kan træffe afgørelse om ressourceforløb, fleksjob eller førtidspension, </a:t>
            </a:r>
          </a:p>
          <a:p>
            <a:r>
              <a:rPr lang="da-DK" dirty="0"/>
              <a:t>5) En læge vurderer, at den sygemeldte har en livstruende, alvorlig sygdom, </a:t>
            </a:r>
          </a:p>
          <a:p>
            <a:r>
              <a:rPr lang="da-DK" dirty="0"/>
              <a:t>6) Der er rejst sag om ret til erstatning efter lov om arbejdsskadesikring eller lov om sikring mod følger af arbejdsskade eller </a:t>
            </a:r>
          </a:p>
          <a:p>
            <a:r>
              <a:rPr lang="da-DK" dirty="0"/>
              <a:t>7) Der er modtaget en ansøgning om førtidspension efter §17, stk. 2, i lov om social pension. </a:t>
            </a:r>
          </a:p>
          <a:p>
            <a:endParaRPr lang="da-DK" dirty="0"/>
          </a:p>
          <a:p>
            <a:pPr algn="r"/>
            <a:r>
              <a:rPr lang="da-DK" dirty="0"/>
              <a:t>Lov om sygedagpenge</a:t>
            </a:r>
          </a:p>
          <a:p>
            <a:endParaRPr lang="da-DK" dirty="0"/>
          </a:p>
        </p:txBody>
      </p:sp>
      <p:sp>
        <p:nvSpPr>
          <p:cNvPr id="3" name="Pladsholder til slidenummer 2">
            <a:extLst>
              <a:ext uri="{FF2B5EF4-FFF2-40B4-BE49-F238E27FC236}">
                <a16:creationId xmlns:a16="http://schemas.microsoft.com/office/drawing/2014/main" id="{4B13B41A-8325-AECC-0BFB-644B0047B854}"/>
              </a:ext>
            </a:extLst>
          </p:cNvPr>
          <p:cNvSpPr>
            <a:spLocks noGrp="1"/>
          </p:cNvSpPr>
          <p:nvPr>
            <p:ph type="sldNum" sz="quarter" idx="10"/>
          </p:nvPr>
        </p:nvSpPr>
        <p:spPr/>
        <p:txBody>
          <a:bodyPr/>
          <a:lstStyle/>
          <a:p>
            <a:pPr>
              <a:defRPr/>
            </a:pPr>
            <a:fld id="{200D652F-B679-4FC1-A266-D0CCEE132556}" type="slidenum">
              <a:rPr lang="en-US" smtClean="0"/>
              <a:pPr>
                <a:defRPr/>
              </a:pPr>
              <a:t>18</a:t>
            </a:fld>
            <a:endParaRPr lang="en-US" dirty="0"/>
          </a:p>
        </p:txBody>
      </p:sp>
      <p:sp>
        <p:nvSpPr>
          <p:cNvPr id="4" name="Titel 3">
            <a:extLst>
              <a:ext uri="{FF2B5EF4-FFF2-40B4-BE49-F238E27FC236}">
                <a16:creationId xmlns:a16="http://schemas.microsoft.com/office/drawing/2014/main" id="{F8E68D60-F039-729F-6BB5-3C38CA2D682A}"/>
              </a:ext>
            </a:extLst>
          </p:cNvPr>
          <p:cNvSpPr>
            <a:spLocks noGrp="1"/>
          </p:cNvSpPr>
          <p:nvPr>
            <p:ph type="title"/>
          </p:nvPr>
        </p:nvSpPr>
        <p:spPr/>
        <p:txBody>
          <a:bodyPr/>
          <a:lstStyle/>
          <a:p>
            <a:r>
              <a:rPr lang="da-DK" dirty="0"/>
              <a:t>Forlængelse (fortsat)</a:t>
            </a:r>
          </a:p>
        </p:txBody>
      </p:sp>
    </p:spTree>
    <p:extLst>
      <p:ext uri="{BB962C8B-B14F-4D97-AF65-F5344CB8AC3E}">
        <p14:creationId xmlns:p14="http://schemas.microsoft.com/office/powerpoint/2010/main" val="1119480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FC0A7398-8863-B859-6750-7FC8B094C761}"/>
              </a:ext>
            </a:extLst>
          </p:cNvPr>
          <p:cNvSpPr>
            <a:spLocks noGrp="1"/>
          </p:cNvSpPr>
          <p:nvPr>
            <p:ph type="subTitle" idx="1"/>
          </p:nvPr>
        </p:nvSpPr>
        <p:spPr/>
        <p:txBody>
          <a:bodyPr/>
          <a:lstStyle/>
          <a:p>
            <a:r>
              <a:rPr lang="da-DK" b="1" dirty="0"/>
              <a:t>§ 24 stk. 2: </a:t>
            </a:r>
          </a:p>
          <a:p>
            <a:r>
              <a:rPr lang="da-DK" dirty="0"/>
              <a:t>Hvis den sygemeldte ved revurderingen ikke er omfattet af en af forlængelsesreglerne i </a:t>
            </a:r>
            <a:r>
              <a:rPr lang="da-DK" u="sng" dirty="0"/>
              <a:t>§ 27</a:t>
            </a:r>
            <a:r>
              <a:rPr lang="da-DK" dirty="0"/>
              <a:t>, har pågældende ved fortsat uarbejdsdygtighed på grund af sygdom ret til at få et jobafklaringsforløb med ressourceforløbsydelse, jf. </a:t>
            </a:r>
            <a:r>
              <a:rPr lang="da-DK" u="sng" dirty="0"/>
              <a:t>kapitel 12 b </a:t>
            </a:r>
            <a:r>
              <a:rPr lang="da-DK" dirty="0"/>
              <a:t>i lov om en aktiv beskæftigelsesindsats.</a:t>
            </a:r>
          </a:p>
          <a:p>
            <a:endParaRPr lang="da-DK" dirty="0"/>
          </a:p>
          <a:p>
            <a:pPr algn="r"/>
            <a:r>
              <a:rPr lang="da-DK" dirty="0"/>
              <a:t>Lov om sygedagpenge</a:t>
            </a:r>
          </a:p>
          <a:p>
            <a:endParaRPr lang="da-DK" dirty="0"/>
          </a:p>
        </p:txBody>
      </p:sp>
      <p:sp>
        <p:nvSpPr>
          <p:cNvPr id="3" name="Pladsholder til slidenummer 2">
            <a:extLst>
              <a:ext uri="{FF2B5EF4-FFF2-40B4-BE49-F238E27FC236}">
                <a16:creationId xmlns:a16="http://schemas.microsoft.com/office/drawing/2014/main" id="{294DC17A-18D7-AB3A-A93D-E0FE6FE625C5}"/>
              </a:ext>
            </a:extLst>
          </p:cNvPr>
          <p:cNvSpPr>
            <a:spLocks noGrp="1"/>
          </p:cNvSpPr>
          <p:nvPr>
            <p:ph type="sldNum" sz="quarter" idx="10"/>
          </p:nvPr>
        </p:nvSpPr>
        <p:spPr/>
        <p:txBody>
          <a:bodyPr/>
          <a:lstStyle/>
          <a:p>
            <a:pPr>
              <a:defRPr/>
            </a:pPr>
            <a:fld id="{200D652F-B679-4FC1-A266-D0CCEE132556}" type="slidenum">
              <a:rPr lang="en-US" smtClean="0"/>
              <a:pPr>
                <a:defRPr/>
              </a:pPr>
              <a:t>19</a:t>
            </a:fld>
            <a:endParaRPr lang="en-US" dirty="0"/>
          </a:p>
        </p:txBody>
      </p:sp>
      <p:sp>
        <p:nvSpPr>
          <p:cNvPr id="4" name="Titel 3">
            <a:extLst>
              <a:ext uri="{FF2B5EF4-FFF2-40B4-BE49-F238E27FC236}">
                <a16:creationId xmlns:a16="http://schemas.microsoft.com/office/drawing/2014/main" id="{8A18E51E-C7DB-320C-FA68-5C3A40E12D99}"/>
              </a:ext>
            </a:extLst>
          </p:cNvPr>
          <p:cNvSpPr>
            <a:spLocks noGrp="1"/>
          </p:cNvSpPr>
          <p:nvPr>
            <p:ph type="title"/>
          </p:nvPr>
        </p:nvSpPr>
        <p:spPr/>
        <p:txBody>
          <a:bodyPr/>
          <a:lstStyle/>
          <a:p>
            <a:r>
              <a:rPr lang="da-DK" dirty="0"/>
              <a:t>Jobafklaringsforløb </a:t>
            </a:r>
          </a:p>
        </p:txBody>
      </p:sp>
    </p:spTree>
    <p:extLst>
      <p:ext uri="{BB962C8B-B14F-4D97-AF65-F5344CB8AC3E}">
        <p14:creationId xmlns:p14="http://schemas.microsoft.com/office/powerpoint/2010/main" val="230209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p:txBody>
          <a:bodyPr/>
          <a:lstStyle/>
          <a:p>
            <a:endParaRPr lang="da-DK"/>
          </a:p>
        </p:txBody>
      </p:sp>
      <p:sp>
        <p:nvSpPr>
          <p:cNvPr id="3" name="Pladsholder til indhold 2"/>
          <p:cNvSpPr>
            <a:spLocks noGrp="1"/>
          </p:cNvSpPr>
          <p:nvPr>
            <p:ph idx="1"/>
          </p:nvPr>
        </p:nvSpPr>
        <p:spPr/>
        <p:txBody>
          <a:bodyPr/>
          <a:lstStyle/>
          <a:p>
            <a:r>
              <a:rPr lang="da-DK" sz="2400" dirty="0"/>
              <a:t>Hvor er du lige nu i dit arbejdsliv?</a:t>
            </a:r>
          </a:p>
          <a:p>
            <a:endParaRPr lang="da-DK" sz="2400" dirty="0"/>
          </a:p>
          <a:p>
            <a:r>
              <a:rPr lang="da-DK" sz="2400" dirty="0"/>
              <a:t>Hvad håber du at få med dig fra i dag?</a:t>
            </a:r>
          </a:p>
          <a:p>
            <a:endParaRPr lang="da-DK" sz="2400" dirty="0"/>
          </a:p>
        </p:txBody>
      </p:sp>
      <p:sp>
        <p:nvSpPr>
          <p:cNvPr id="4" name="Pladsholder til slidenummer 3"/>
          <p:cNvSpPr>
            <a:spLocks noGrp="1"/>
          </p:cNvSpPr>
          <p:nvPr>
            <p:ph type="sldNum" sz="quarter" idx="10"/>
          </p:nvPr>
        </p:nvSpPr>
        <p:spPr/>
        <p:txBody>
          <a:bodyPr/>
          <a:lstStyle/>
          <a:p>
            <a:pPr>
              <a:defRPr/>
            </a:pPr>
            <a:fld id="{950E7211-1D7B-48F8-877E-23C16AABEE90}" type="slidenum">
              <a:rPr lang="en-US" smtClean="0"/>
              <a:pPr>
                <a:defRPr/>
              </a:pPr>
              <a:t>2</a:t>
            </a:fld>
            <a:endParaRPr lang="en-US" dirty="0"/>
          </a:p>
        </p:txBody>
      </p:sp>
      <p:sp>
        <p:nvSpPr>
          <p:cNvPr id="5" name="Titel 4"/>
          <p:cNvSpPr>
            <a:spLocks noGrp="1"/>
          </p:cNvSpPr>
          <p:nvPr>
            <p:ph type="title"/>
          </p:nvPr>
        </p:nvSpPr>
        <p:spPr/>
        <p:txBody>
          <a:bodyPr/>
          <a:lstStyle/>
          <a:p>
            <a:r>
              <a:rPr lang="da-DK" dirty="0"/>
              <a:t>Hvem er I?</a:t>
            </a:r>
          </a:p>
        </p:txBody>
      </p:sp>
    </p:spTree>
    <p:extLst>
      <p:ext uri="{BB962C8B-B14F-4D97-AF65-F5344CB8AC3E}">
        <p14:creationId xmlns:p14="http://schemas.microsoft.com/office/powerpoint/2010/main" val="178302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6772-B211-C81A-4522-646086DBB5FF}"/>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807F2488-4DBF-B479-EA52-75DF4ED4454C}"/>
              </a:ext>
            </a:extLst>
          </p:cNvPr>
          <p:cNvSpPr>
            <a:spLocks noGrp="1"/>
          </p:cNvSpPr>
          <p:nvPr>
            <p:ph type="subTitle" idx="1"/>
          </p:nvPr>
        </p:nvSpPr>
        <p:spPr/>
        <p:txBody>
          <a:bodyPr/>
          <a:lstStyle/>
          <a:p>
            <a:r>
              <a:rPr lang="da-DK" b="1" dirty="0"/>
              <a:t>§ 9:</a:t>
            </a:r>
          </a:p>
          <a:p>
            <a:r>
              <a:rPr lang="da-DK" dirty="0"/>
              <a:t>Kommunen skal efter behov inddrage relevante aktører i opfølgningen, herunder arbejdsplads, læge, arbejdsløshedskasse, faglig organisation, staten i jobcenteret, revalideringsinstitutioner, sygehuse og sygehusafdelinger.</a:t>
            </a:r>
          </a:p>
          <a:p>
            <a:pPr algn="r"/>
            <a:endParaRPr lang="da-DK" dirty="0"/>
          </a:p>
          <a:p>
            <a:pPr algn="r"/>
            <a:endParaRPr lang="da-DK" dirty="0"/>
          </a:p>
          <a:p>
            <a:pPr algn="r"/>
            <a:r>
              <a:rPr lang="da-DK" dirty="0"/>
              <a:t>Lov om sygedagpenge</a:t>
            </a:r>
          </a:p>
          <a:p>
            <a:endParaRPr lang="da-DK" dirty="0"/>
          </a:p>
        </p:txBody>
      </p:sp>
      <p:sp>
        <p:nvSpPr>
          <p:cNvPr id="3" name="Pladsholder til slidenummer 2">
            <a:extLst>
              <a:ext uri="{FF2B5EF4-FFF2-40B4-BE49-F238E27FC236}">
                <a16:creationId xmlns:a16="http://schemas.microsoft.com/office/drawing/2014/main" id="{A7D62AA4-8DE1-FA2F-6177-E19D37A36696}"/>
              </a:ext>
            </a:extLst>
          </p:cNvPr>
          <p:cNvSpPr>
            <a:spLocks noGrp="1"/>
          </p:cNvSpPr>
          <p:nvPr>
            <p:ph type="sldNum" sz="quarter" idx="10"/>
          </p:nvPr>
        </p:nvSpPr>
        <p:spPr/>
        <p:txBody>
          <a:bodyPr/>
          <a:lstStyle/>
          <a:p>
            <a:pPr>
              <a:defRPr/>
            </a:pPr>
            <a:fld id="{200D652F-B679-4FC1-A266-D0CCEE132556}" type="slidenum">
              <a:rPr lang="en-US" smtClean="0"/>
              <a:pPr>
                <a:defRPr/>
              </a:pPr>
              <a:t>20</a:t>
            </a:fld>
            <a:endParaRPr lang="en-US" dirty="0"/>
          </a:p>
        </p:txBody>
      </p:sp>
      <p:sp>
        <p:nvSpPr>
          <p:cNvPr id="4" name="Titel 3">
            <a:extLst>
              <a:ext uri="{FF2B5EF4-FFF2-40B4-BE49-F238E27FC236}">
                <a16:creationId xmlns:a16="http://schemas.microsoft.com/office/drawing/2014/main" id="{A7D88905-B67D-D218-40B2-6A4283AC3B77}"/>
              </a:ext>
            </a:extLst>
          </p:cNvPr>
          <p:cNvSpPr>
            <a:spLocks noGrp="1"/>
          </p:cNvSpPr>
          <p:nvPr>
            <p:ph type="title"/>
          </p:nvPr>
        </p:nvSpPr>
        <p:spPr/>
        <p:txBody>
          <a:bodyPr/>
          <a:lstStyle/>
          <a:p>
            <a:r>
              <a:rPr lang="da-DK" dirty="0"/>
              <a:t>Medinddragelse – samarbejdspartnere </a:t>
            </a:r>
          </a:p>
        </p:txBody>
      </p:sp>
    </p:spTree>
    <p:extLst>
      <p:ext uri="{BB962C8B-B14F-4D97-AF65-F5344CB8AC3E}">
        <p14:creationId xmlns:p14="http://schemas.microsoft.com/office/powerpoint/2010/main" val="133481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3797A13F-934D-22BD-CE42-8F9F376E2E13}"/>
              </a:ext>
            </a:extLst>
          </p:cNvPr>
          <p:cNvSpPr>
            <a:spLocks noGrp="1"/>
          </p:cNvSpPr>
          <p:nvPr>
            <p:ph type="subTitle" idx="1"/>
          </p:nvPr>
        </p:nvSpPr>
        <p:spPr/>
        <p:txBody>
          <a:bodyPr/>
          <a:lstStyle/>
          <a:p>
            <a:r>
              <a:rPr lang="da-DK" b="1" dirty="0"/>
              <a:t>Erhvervsrettede aktiviteter </a:t>
            </a:r>
            <a:r>
              <a:rPr lang="da-DK" dirty="0"/>
              <a:t>og </a:t>
            </a:r>
            <a:r>
              <a:rPr lang="da-DK" b="1" dirty="0"/>
              <a:t>økonomisk hjælp</a:t>
            </a:r>
            <a:r>
              <a:rPr lang="da-DK" dirty="0"/>
              <a:t>, der kan bidrage til, at en person med begrænsninger i arbejdsevnen fastholdes eller kommer ind på arbejdsmarkedet, således at den pågældendes mulighed for at forsørge sig selv og sin familie forbedres. </a:t>
            </a:r>
          </a:p>
          <a:p>
            <a:endParaRPr lang="da-DK" dirty="0"/>
          </a:p>
          <a:p>
            <a:pPr algn="r"/>
            <a:r>
              <a:rPr lang="da-DK" dirty="0"/>
              <a:t>Lov om aktiv socialpolitik § 46 pkt. 1.1</a:t>
            </a:r>
          </a:p>
        </p:txBody>
      </p:sp>
      <p:sp>
        <p:nvSpPr>
          <p:cNvPr id="3" name="Pladsholder til slidenummer 2">
            <a:extLst>
              <a:ext uri="{FF2B5EF4-FFF2-40B4-BE49-F238E27FC236}">
                <a16:creationId xmlns:a16="http://schemas.microsoft.com/office/drawing/2014/main" id="{3C0F5E27-C89B-09E7-2FE5-4AEB5295FC72}"/>
              </a:ext>
            </a:extLst>
          </p:cNvPr>
          <p:cNvSpPr>
            <a:spLocks noGrp="1"/>
          </p:cNvSpPr>
          <p:nvPr>
            <p:ph type="sldNum" sz="quarter" idx="10"/>
          </p:nvPr>
        </p:nvSpPr>
        <p:spPr/>
        <p:txBody>
          <a:bodyPr/>
          <a:lstStyle/>
          <a:p>
            <a:pPr>
              <a:defRPr/>
            </a:pPr>
            <a:fld id="{200D652F-B679-4FC1-A266-D0CCEE132556}" type="slidenum">
              <a:rPr lang="en-US" smtClean="0"/>
              <a:pPr>
                <a:defRPr/>
              </a:pPr>
              <a:t>21</a:t>
            </a:fld>
            <a:endParaRPr lang="en-US" dirty="0"/>
          </a:p>
        </p:txBody>
      </p:sp>
      <p:sp>
        <p:nvSpPr>
          <p:cNvPr id="4" name="Titel 3">
            <a:extLst>
              <a:ext uri="{FF2B5EF4-FFF2-40B4-BE49-F238E27FC236}">
                <a16:creationId xmlns:a16="http://schemas.microsoft.com/office/drawing/2014/main" id="{CF72621B-35EA-79DC-B7D5-AA1EC9B995B1}"/>
              </a:ext>
            </a:extLst>
          </p:cNvPr>
          <p:cNvSpPr>
            <a:spLocks noGrp="1"/>
          </p:cNvSpPr>
          <p:nvPr>
            <p:ph type="title"/>
          </p:nvPr>
        </p:nvSpPr>
        <p:spPr/>
        <p:txBody>
          <a:bodyPr/>
          <a:lstStyle/>
          <a:p>
            <a:r>
              <a:rPr lang="da-DK" dirty="0"/>
              <a:t>Revalidering er </a:t>
            </a:r>
          </a:p>
        </p:txBody>
      </p:sp>
    </p:spTree>
    <p:extLst>
      <p:ext uri="{BB962C8B-B14F-4D97-AF65-F5344CB8AC3E}">
        <p14:creationId xmlns:p14="http://schemas.microsoft.com/office/powerpoint/2010/main" val="3471991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6189B1C5-AD09-06D6-6C20-F89983DD7759}"/>
              </a:ext>
            </a:extLst>
          </p:cNvPr>
          <p:cNvSpPr>
            <a:spLocks noGrp="1"/>
          </p:cNvSpPr>
          <p:nvPr>
            <p:ph type="subTitle" idx="1"/>
          </p:nvPr>
        </p:nvSpPr>
        <p:spPr/>
        <p:txBody>
          <a:bodyPr/>
          <a:lstStyle/>
          <a:p>
            <a:r>
              <a:rPr lang="da-DK" b="1" dirty="0"/>
              <a:t>En person med begrænsninger i arbejdsevnen:</a:t>
            </a:r>
          </a:p>
          <a:p>
            <a:pPr marL="285750" indent="-285750">
              <a:buFont typeface="Arial" panose="020B0604020202020204" pitchFamily="34" charset="0"/>
              <a:buChar char="•"/>
            </a:pPr>
            <a:r>
              <a:rPr lang="da-DK" dirty="0"/>
              <a:t>Hvor der er en realistisk mulighed for, at revalidering kan føre til hel eller delvis selvforsørgelse, og</a:t>
            </a:r>
          </a:p>
          <a:p>
            <a:pPr marL="285750" indent="-285750">
              <a:buFont typeface="Arial" panose="020B0604020202020204" pitchFamily="34" charset="0"/>
              <a:buChar char="•"/>
            </a:pPr>
            <a:r>
              <a:rPr lang="da-DK" dirty="0"/>
              <a:t>Erhvervsrettede aktiviteter efter denne eller anden lovgivning ikke er tilstrækkelige for at bringe pågældende ind i eller tilbage til en erhvervsmæssig tilværelse. </a:t>
            </a:r>
          </a:p>
          <a:p>
            <a:pPr marL="285750" indent="-285750">
              <a:buFont typeface="Arial" panose="020B0604020202020204" pitchFamily="34" charset="0"/>
              <a:buChar char="•"/>
            </a:pPr>
            <a:endParaRPr lang="da-DK" dirty="0"/>
          </a:p>
          <a:p>
            <a:pPr algn="r"/>
            <a:r>
              <a:rPr lang="da-DK" dirty="0" err="1"/>
              <a:t>Vejl</a:t>
            </a:r>
            <a:r>
              <a:rPr lang="da-DK" dirty="0"/>
              <a:t>. nr. 39 af 5.3.98 om aktiv socialpolitik pkt. 229</a:t>
            </a:r>
          </a:p>
          <a:p>
            <a:endParaRPr lang="da-DK" dirty="0"/>
          </a:p>
        </p:txBody>
      </p:sp>
      <p:sp>
        <p:nvSpPr>
          <p:cNvPr id="3" name="Pladsholder til slidenummer 2">
            <a:extLst>
              <a:ext uri="{FF2B5EF4-FFF2-40B4-BE49-F238E27FC236}">
                <a16:creationId xmlns:a16="http://schemas.microsoft.com/office/drawing/2014/main" id="{01FA7D9D-CA2B-D5CB-023E-84E58BED9D07}"/>
              </a:ext>
            </a:extLst>
          </p:cNvPr>
          <p:cNvSpPr>
            <a:spLocks noGrp="1"/>
          </p:cNvSpPr>
          <p:nvPr>
            <p:ph type="sldNum" sz="quarter" idx="10"/>
          </p:nvPr>
        </p:nvSpPr>
        <p:spPr/>
        <p:txBody>
          <a:bodyPr/>
          <a:lstStyle/>
          <a:p>
            <a:pPr>
              <a:defRPr/>
            </a:pPr>
            <a:fld id="{200D652F-B679-4FC1-A266-D0CCEE132556}" type="slidenum">
              <a:rPr lang="en-US" smtClean="0"/>
              <a:pPr>
                <a:defRPr/>
              </a:pPr>
              <a:t>22</a:t>
            </a:fld>
            <a:endParaRPr lang="en-US" dirty="0"/>
          </a:p>
        </p:txBody>
      </p:sp>
      <p:sp>
        <p:nvSpPr>
          <p:cNvPr id="4" name="Titel 3">
            <a:extLst>
              <a:ext uri="{FF2B5EF4-FFF2-40B4-BE49-F238E27FC236}">
                <a16:creationId xmlns:a16="http://schemas.microsoft.com/office/drawing/2014/main" id="{9C855266-226D-96F9-3D55-98723EB54568}"/>
              </a:ext>
            </a:extLst>
          </p:cNvPr>
          <p:cNvSpPr>
            <a:spLocks noGrp="1"/>
          </p:cNvSpPr>
          <p:nvPr>
            <p:ph type="title"/>
          </p:nvPr>
        </p:nvSpPr>
        <p:spPr/>
        <p:txBody>
          <a:bodyPr/>
          <a:lstStyle/>
          <a:p>
            <a:r>
              <a:rPr lang="da-DK" dirty="0"/>
              <a:t>Betingelser for revalidering </a:t>
            </a:r>
          </a:p>
        </p:txBody>
      </p:sp>
    </p:spTree>
    <p:extLst>
      <p:ext uri="{BB962C8B-B14F-4D97-AF65-F5344CB8AC3E}">
        <p14:creationId xmlns:p14="http://schemas.microsoft.com/office/powerpoint/2010/main" val="69397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4F9142D4-64FC-0D73-E31A-09454894C363}"/>
              </a:ext>
            </a:extLst>
          </p:cNvPr>
          <p:cNvSpPr>
            <a:spLocks noGrp="1"/>
          </p:cNvSpPr>
          <p:nvPr>
            <p:ph type="subTitle" idx="1"/>
          </p:nvPr>
        </p:nvSpPr>
        <p:spPr/>
        <p:txBody>
          <a:bodyPr/>
          <a:lstStyle/>
          <a:p>
            <a:r>
              <a:rPr lang="da-DK" b="1" dirty="0"/>
              <a:t>Stk. 1:</a:t>
            </a:r>
          </a:p>
          <a:p>
            <a:r>
              <a:rPr lang="da-DK" dirty="0"/>
              <a:t>Senest 2 uger før en erhvervsrettet foranstaltning hører op, skal kommunen tage stilling til, om der er behov for yderligere foranstaltninger for at bringe borgeren tilbage til arbejdsmarkedet. Ved vurderingen skal borgeren, egen læge, den faglige organisation, virksomheder m.fl. inddrages.</a:t>
            </a:r>
          </a:p>
          <a:p>
            <a:endParaRPr lang="da-DK" dirty="0"/>
          </a:p>
          <a:p>
            <a:r>
              <a:rPr lang="da-DK" b="1" dirty="0"/>
              <a:t>Stk. 2:</a:t>
            </a:r>
          </a:p>
          <a:p>
            <a:r>
              <a:rPr lang="da-DK" dirty="0"/>
              <a:t>Hvis kommunen træffer afgørelse om yderligere foranstaltninger, skal disse sættes i værk i umiddelbar tilknytning til ophøret af den nuværende foranstaltning </a:t>
            </a:r>
          </a:p>
          <a:p>
            <a:endParaRPr lang="da-DK" dirty="0"/>
          </a:p>
          <a:p>
            <a:pPr algn="r"/>
            <a:r>
              <a:rPr lang="da-DK" dirty="0"/>
              <a:t>Retssikkerhedsloven § 7a</a:t>
            </a:r>
          </a:p>
        </p:txBody>
      </p:sp>
      <p:sp>
        <p:nvSpPr>
          <p:cNvPr id="3" name="Pladsholder til slidenummer 2">
            <a:extLst>
              <a:ext uri="{FF2B5EF4-FFF2-40B4-BE49-F238E27FC236}">
                <a16:creationId xmlns:a16="http://schemas.microsoft.com/office/drawing/2014/main" id="{F2D1A5DD-12D8-6F39-6DC5-29F51CFE8AA8}"/>
              </a:ext>
            </a:extLst>
          </p:cNvPr>
          <p:cNvSpPr>
            <a:spLocks noGrp="1"/>
          </p:cNvSpPr>
          <p:nvPr>
            <p:ph type="sldNum" sz="quarter" idx="10"/>
          </p:nvPr>
        </p:nvSpPr>
        <p:spPr/>
        <p:txBody>
          <a:bodyPr/>
          <a:lstStyle/>
          <a:p>
            <a:pPr>
              <a:defRPr/>
            </a:pPr>
            <a:fld id="{200D652F-B679-4FC1-A266-D0CCEE132556}" type="slidenum">
              <a:rPr lang="en-US" smtClean="0"/>
              <a:pPr>
                <a:defRPr/>
              </a:pPr>
              <a:t>23</a:t>
            </a:fld>
            <a:endParaRPr lang="en-US" dirty="0"/>
          </a:p>
        </p:txBody>
      </p:sp>
      <p:sp>
        <p:nvSpPr>
          <p:cNvPr id="4" name="Titel 3">
            <a:extLst>
              <a:ext uri="{FF2B5EF4-FFF2-40B4-BE49-F238E27FC236}">
                <a16:creationId xmlns:a16="http://schemas.microsoft.com/office/drawing/2014/main" id="{BF17534E-7FA0-13A0-4289-8C33C8147AAF}"/>
              </a:ext>
            </a:extLst>
          </p:cNvPr>
          <p:cNvSpPr>
            <a:spLocks noGrp="1"/>
          </p:cNvSpPr>
          <p:nvPr>
            <p:ph type="title"/>
          </p:nvPr>
        </p:nvSpPr>
        <p:spPr/>
        <p:txBody>
          <a:bodyPr/>
          <a:lstStyle/>
          <a:p>
            <a:r>
              <a:rPr lang="da-DK" dirty="0"/>
              <a:t>Erhvervsrettede foranstaltninger </a:t>
            </a:r>
          </a:p>
        </p:txBody>
      </p:sp>
    </p:spTree>
    <p:extLst>
      <p:ext uri="{BB962C8B-B14F-4D97-AF65-F5344CB8AC3E}">
        <p14:creationId xmlns:p14="http://schemas.microsoft.com/office/powerpoint/2010/main" val="76374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3D565078-D0F8-213B-1EC3-975F5D1A37E6}"/>
              </a:ext>
            </a:extLst>
          </p:cNvPr>
          <p:cNvSpPr>
            <a:spLocks noGrp="1"/>
          </p:cNvSpPr>
          <p:nvPr>
            <p:ph type="subTitle" idx="1"/>
          </p:nvPr>
        </p:nvSpPr>
        <p:spPr/>
        <p:txBody>
          <a:bodyPr>
            <a:normAutofit/>
          </a:bodyPr>
          <a:lstStyle/>
          <a:p>
            <a:pPr algn="ctr"/>
            <a:r>
              <a:rPr lang="da-DK" b="1" dirty="0"/>
              <a:t>Ordinær beskæftigelse</a:t>
            </a:r>
          </a:p>
          <a:p>
            <a:pPr algn="ctr"/>
            <a:endParaRPr lang="da-DK" b="1" dirty="0"/>
          </a:p>
          <a:p>
            <a:pPr algn="ctr"/>
            <a:r>
              <a:rPr lang="da-DK" b="1" dirty="0"/>
              <a:t>Ordinær beskæftigelse jf. Sociale kapitler</a:t>
            </a:r>
          </a:p>
          <a:p>
            <a:pPr algn="ctr"/>
            <a:endParaRPr lang="da-DK" b="1" dirty="0"/>
          </a:p>
          <a:p>
            <a:pPr algn="ctr"/>
            <a:r>
              <a:rPr lang="da-DK" b="1" dirty="0"/>
              <a:t>Ordinær beskæftigelse med støtte fx</a:t>
            </a:r>
          </a:p>
          <a:p>
            <a:pPr algn="ctr"/>
            <a:r>
              <a:rPr lang="da-DK" sz="1400" dirty="0"/>
              <a:t>§ 56-aftale, personlig assistance, hjælpemidler/arbejdsredskaber, arbejdspladsindretning</a:t>
            </a:r>
          </a:p>
          <a:p>
            <a:pPr algn="ctr"/>
            <a:endParaRPr lang="da-DK" b="1" dirty="0"/>
          </a:p>
          <a:p>
            <a:pPr algn="ctr"/>
            <a:r>
              <a:rPr lang="da-DK" b="1" dirty="0"/>
              <a:t>Fleksjob</a:t>
            </a:r>
          </a:p>
          <a:p>
            <a:pPr algn="ctr"/>
            <a:endParaRPr lang="da-DK" b="1" dirty="0"/>
          </a:p>
          <a:p>
            <a:pPr algn="ctr"/>
            <a:r>
              <a:rPr lang="da-DK" b="1" dirty="0"/>
              <a:t>Førtidspension</a:t>
            </a:r>
          </a:p>
        </p:txBody>
      </p:sp>
      <p:sp>
        <p:nvSpPr>
          <p:cNvPr id="3" name="Pladsholder til slidenummer 2">
            <a:extLst>
              <a:ext uri="{FF2B5EF4-FFF2-40B4-BE49-F238E27FC236}">
                <a16:creationId xmlns:a16="http://schemas.microsoft.com/office/drawing/2014/main" id="{D7BBEE88-4725-6306-A1BF-FCA4C47DD0B7}"/>
              </a:ext>
            </a:extLst>
          </p:cNvPr>
          <p:cNvSpPr>
            <a:spLocks noGrp="1"/>
          </p:cNvSpPr>
          <p:nvPr>
            <p:ph type="sldNum" sz="quarter" idx="10"/>
          </p:nvPr>
        </p:nvSpPr>
        <p:spPr/>
        <p:txBody>
          <a:bodyPr/>
          <a:lstStyle/>
          <a:p>
            <a:pPr>
              <a:defRPr/>
            </a:pPr>
            <a:fld id="{200D652F-B679-4FC1-A266-D0CCEE132556}" type="slidenum">
              <a:rPr lang="en-US" smtClean="0"/>
              <a:pPr>
                <a:defRPr/>
              </a:pPr>
              <a:t>24</a:t>
            </a:fld>
            <a:endParaRPr lang="en-US" dirty="0"/>
          </a:p>
        </p:txBody>
      </p:sp>
      <p:sp>
        <p:nvSpPr>
          <p:cNvPr id="4" name="Titel 3">
            <a:extLst>
              <a:ext uri="{FF2B5EF4-FFF2-40B4-BE49-F238E27FC236}">
                <a16:creationId xmlns:a16="http://schemas.microsoft.com/office/drawing/2014/main" id="{464A017E-5D64-BB59-8ADB-AC658ED8C79B}"/>
              </a:ext>
            </a:extLst>
          </p:cNvPr>
          <p:cNvSpPr>
            <a:spLocks noGrp="1"/>
          </p:cNvSpPr>
          <p:nvPr>
            <p:ph type="title"/>
          </p:nvPr>
        </p:nvSpPr>
        <p:spPr/>
        <p:txBody>
          <a:bodyPr/>
          <a:lstStyle/>
          <a:p>
            <a:r>
              <a:rPr lang="da-DK" dirty="0"/>
              <a:t>Ved varigt nedsat arbejdsevne</a:t>
            </a:r>
          </a:p>
        </p:txBody>
      </p:sp>
      <p:cxnSp>
        <p:nvCxnSpPr>
          <p:cNvPr id="6" name="Lige forbindelse 5">
            <a:extLst>
              <a:ext uri="{FF2B5EF4-FFF2-40B4-BE49-F238E27FC236}">
                <a16:creationId xmlns:a16="http://schemas.microsoft.com/office/drawing/2014/main" id="{83165EB6-C548-9FE0-7A20-DABD5CE42CBF}"/>
              </a:ext>
              <a:ext uri="{C183D7F6-B498-43B3-948B-1728B52AA6E4}">
                <adec:decorative xmlns:adec="http://schemas.microsoft.com/office/drawing/2017/decorative" val="0"/>
              </a:ext>
            </a:extLst>
          </p:cNvPr>
          <p:cNvCxnSpPr>
            <a:cxnSpLocks/>
          </p:cNvCxnSpPr>
          <p:nvPr/>
        </p:nvCxnSpPr>
        <p:spPr>
          <a:xfrm>
            <a:off x="7437406" y="2294626"/>
            <a:ext cx="0" cy="508959"/>
          </a:xfrm>
          <a:prstGeom prst="line">
            <a:avLst/>
          </a:prstGeom>
          <a:ln w="19050">
            <a:solidFill>
              <a:schemeClr val="accent6"/>
            </a:solidFill>
          </a:ln>
        </p:spPr>
        <p:style>
          <a:lnRef idx="1">
            <a:schemeClr val="dk1"/>
          </a:lnRef>
          <a:fillRef idx="0">
            <a:schemeClr val="dk1"/>
          </a:fillRef>
          <a:effectRef idx="0">
            <a:schemeClr val="dk1"/>
          </a:effectRef>
          <a:fontRef idx="minor">
            <a:schemeClr val="tx1"/>
          </a:fontRef>
        </p:style>
      </p:cxnSp>
      <p:cxnSp>
        <p:nvCxnSpPr>
          <p:cNvPr id="7" name="Lige forbindelse 6">
            <a:extLst>
              <a:ext uri="{FF2B5EF4-FFF2-40B4-BE49-F238E27FC236}">
                <a16:creationId xmlns:a16="http://schemas.microsoft.com/office/drawing/2014/main" id="{E4ACDC4F-4BC2-304D-09AA-8DEECA0B19C6}"/>
              </a:ext>
              <a:ext uri="{C183D7F6-B498-43B3-948B-1728B52AA6E4}">
                <adec:decorative xmlns:adec="http://schemas.microsoft.com/office/drawing/2017/decorative" val="0"/>
              </a:ext>
            </a:extLst>
          </p:cNvPr>
          <p:cNvCxnSpPr>
            <a:cxnSpLocks/>
          </p:cNvCxnSpPr>
          <p:nvPr/>
        </p:nvCxnSpPr>
        <p:spPr>
          <a:xfrm>
            <a:off x="7437406" y="3158705"/>
            <a:ext cx="0" cy="508959"/>
          </a:xfrm>
          <a:prstGeom prst="line">
            <a:avLst/>
          </a:prstGeom>
          <a:ln w="19050">
            <a:solidFill>
              <a:schemeClr val="accent6"/>
            </a:solidFill>
          </a:ln>
        </p:spPr>
        <p:style>
          <a:lnRef idx="1">
            <a:schemeClr val="dk1"/>
          </a:lnRef>
          <a:fillRef idx="0">
            <a:schemeClr val="dk1"/>
          </a:fillRef>
          <a:effectRef idx="0">
            <a:schemeClr val="dk1"/>
          </a:effectRef>
          <a:fontRef idx="minor">
            <a:schemeClr val="tx1"/>
          </a:fontRef>
        </p:style>
      </p:cxnSp>
      <p:cxnSp>
        <p:nvCxnSpPr>
          <p:cNvPr id="8" name="Lige forbindelse 7">
            <a:extLst>
              <a:ext uri="{FF2B5EF4-FFF2-40B4-BE49-F238E27FC236}">
                <a16:creationId xmlns:a16="http://schemas.microsoft.com/office/drawing/2014/main" id="{BDD9B7DA-E3B3-3ED8-5131-43C824AE0A4F}"/>
              </a:ext>
              <a:ext uri="{C183D7F6-B498-43B3-948B-1728B52AA6E4}">
                <adec:decorative xmlns:adec="http://schemas.microsoft.com/office/drawing/2017/decorative" val="0"/>
              </a:ext>
            </a:extLst>
          </p:cNvPr>
          <p:cNvCxnSpPr>
            <a:cxnSpLocks/>
          </p:cNvCxnSpPr>
          <p:nvPr/>
        </p:nvCxnSpPr>
        <p:spPr>
          <a:xfrm>
            <a:off x="7437406" y="4249946"/>
            <a:ext cx="0" cy="508959"/>
          </a:xfrm>
          <a:prstGeom prst="line">
            <a:avLst/>
          </a:prstGeom>
          <a:ln w="19050">
            <a:solidFill>
              <a:schemeClr val="accent6"/>
            </a:solidFill>
          </a:ln>
        </p:spPr>
        <p:style>
          <a:lnRef idx="1">
            <a:schemeClr val="dk1"/>
          </a:lnRef>
          <a:fillRef idx="0">
            <a:schemeClr val="dk1"/>
          </a:fillRef>
          <a:effectRef idx="0">
            <a:schemeClr val="dk1"/>
          </a:effectRef>
          <a:fontRef idx="minor">
            <a:schemeClr val="tx1"/>
          </a:fontRef>
        </p:style>
      </p:cxnSp>
      <p:cxnSp>
        <p:nvCxnSpPr>
          <p:cNvPr id="9" name="Lige forbindelse 8">
            <a:extLst>
              <a:ext uri="{FF2B5EF4-FFF2-40B4-BE49-F238E27FC236}">
                <a16:creationId xmlns:a16="http://schemas.microsoft.com/office/drawing/2014/main" id="{EF495FBA-B3FA-972F-69B7-5DD397B36D5B}"/>
              </a:ext>
              <a:ext uri="{C183D7F6-B498-43B3-948B-1728B52AA6E4}">
                <adec:decorative xmlns:adec="http://schemas.microsoft.com/office/drawing/2017/decorative" val="0"/>
              </a:ext>
            </a:extLst>
          </p:cNvPr>
          <p:cNvCxnSpPr>
            <a:cxnSpLocks/>
          </p:cNvCxnSpPr>
          <p:nvPr/>
        </p:nvCxnSpPr>
        <p:spPr>
          <a:xfrm>
            <a:off x="7437406" y="5060830"/>
            <a:ext cx="0" cy="508959"/>
          </a:xfrm>
          <a:prstGeom prst="line">
            <a:avLst/>
          </a:prstGeom>
          <a:ln w="19050">
            <a:solidFill>
              <a:schemeClr val="accent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07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31C3101E-B020-B49A-07DD-036055EF253E}"/>
              </a:ext>
            </a:extLst>
          </p:cNvPr>
          <p:cNvSpPr>
            <a:spLocks noGrp="1"/>
          </p:cNvSpPr>
          <p:nvPr>
            <p:ph type="subTitle" idx="1"/>
          </p:nvPr>
        </p:nvSpPr>
        <p:spPr/>
        <p:txBody>
          <a:bodyPr/>
          <a:lstStyle/>
          <a:p>
            <a:pPr marL="285750" indent="-285750">
              <a:buFont typeface="Arial" panose="020B0604020202020204" pitchFamily="34" charset="0"/>
              <a:buChar char="•"/>
            </a:pPr>
            <a:r>
              <a:rPr lang="da-DK" dirty="0"/>
              <a:t>Varig begrænsning i arbejdsevnen</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Ikke kunne opnå eller fastholde beskæftigelse på normale vilkår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Under folkepensionsalderen</a:t>
            </a:r>
          </a:p>
          <a:p>
            <a:endParaRPr lang="da-DK" dirty="0"/>
          </a:p>
        </p:txBody>
      </p:sp>
      <p:sp>
        <p:nvSpPr>
          <p:cNvPr id="3" name="Pladsholder til slidenummer 2">
            <a:extLst>
              <a:ext uri="{FF2B5EF4-FFF2-40B4-BE49-F238E27FC236}">
                <a16:creationId xmlns:a16="http://schemas.microsoft.com/office/drawing/2014/main" id="{A4AF2604-1CD6-4479-87E3-4DBB6CC12B91}"/>
              </a:ext>
            </a:extLst>
          </p:cNvPr>
          <p:cNvSpPr>
            <a:spLocks noGrp="1"/>
          </p:cNvSpPr>
          <p:nvPr>
            <p:ph type="sldNum" sz="quarter" idx="10"/>
          </p:nvPr>
        </p:nvSpPr>
        <p:spPr/>
        <p:txBody>
          <a:bodyPr/>
          <a:lstStyle/>
          <a:p>
            <a:pPr>
              <a:defRPr/>
            </a:pPr>
            <a:fld id="{200D652F-B679-4FC1-A266-D0CCEE132556}" type="slidenum">
              <a:rPr lang="en-US" smtClean="0"/>
              <a:pPr>
                <a:defRPr/>
              </a:pPr>
              <a:t>25</a:t>
            </a:fld>
            <a:endParaRPr lang="en-US" dirty="0"/>
          </a:p>
        </p:txBody>
      </p:sp>
      <p:sp>
        <p:nvSpPr>
          <p:cNvPr id="4" name="Titel 3">
            <a:extLst>
              <a:ext uri="{FF2B5EF4-FFF2-40B4-BE49-F238E27FC236}">
                <a16:creationId xmlns:a16="http://schemas.microsoft.com/office/drawing/2014/main" id="{074AF59A-7EAE-5C81-29AD-DC96B22120B6}"/>
              </a:ext>
            </a:extLst>
          </p:cNvPr>
          <p:cNvSpPr>
            <a:spLocks noGrp="1"/>
          </p:cNvSpPr>
          <p:nvPr>
            <p:ph type="title"/>
          </p:nvPr>
        </p:nvSpPr>
        <p:spPr/>
        <p:txBody>
          <a:bodyPr/>
          <a:lstStyle/>
          <a:p>
            <a:r>
              <a:rPr lang="da-DK" dirty="0"/>
              <a:t>Betingelser for fleksjob</a:t>
            </a:r>
          </a:p>
        </p:txBody>
      </p:sp>
    </p:spTree>
    <p:extLst>
      <p:ext uri="{BB962C8B-B14F-4D97-AF65-F5344CB8AC3E}">
        <p14:creationId xmlns:p14="http://schemas.microsoft.com/office/powerpoint/2010/main" val="3831376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D6F1BED4-3610-184E-D65A-94ACE7DF7B19}"/>
              </a:ext>
            </a:extLst>
          </p:cNvPr>
          <p:cNvSpPr>
            <a:spLocks noGrp="1"/>
          </p:cNvSpPr>
          <p:nvPr>
            <p:ph type="subTitle" idx="1"/>
          </p:nvPr>
        </p:nvSpPr>
        <p:spPr/>
        <p:txBody>
          <a:bodyPr/>
          <a:lstStyle/>
          <a:p>
            <a:r>
              <a:rPr lang="da-DK" b="1" dirty="0"/>
              <a:t>Hvad er fleksjob?</a:t>
            </a:r>
          </a:p>
          <a:p>
            <a:pPr marL="285750" indent="-285750">
              <a:buFont typeface="Arial" panose="020B0604020202020204" pitchFamily="34" charset="0"/>
              <a:buChar char="•"/>
            </a:pPr>
            <a:r>
              <a:rPr lang="da-DK" dirty="0"/>
              <a:t>Stillinger på særlige vilkår</a:t>
            </a:r>
          </a:p>
          <a:p>
            <a:endParaRPr lang="da-DK" dirty="0"/>
          </a:p>
          <a:p>
            <a:r>
              <a:rPr lang="da-DK" b="1" dirty="0"/>
              <a:t>Hvor kan man få fleksjob?</a:t>
            </a:r>
          </a:p>
          <a:p>
            <a:pPr marL="285750" indent="-285750">
              <a:buFont typeface="Arial" panose="020B0604020202020204" pitchFamily="34" charset="0"/>
              <a:buChar char="•"/>
            </a:pPr>
            <a:r>
              <a:rPr lang="da-DK" dirty="0"/>
              <a:t>Privat arbejdsgivere</a:t>
            </a:r>
          </a:p>
          <a:p>
            <a:pPr marL="285750" indent="-285750">
              <a:buFont typeface="Arial" panose="020B0604020202020204" pitchFamily="34" charset="0"/>
              <a:buChar char="•"/>
            </a:pPr>
            <a:r>
              <a:rPr lang="da-DK" dirty="0"/>
              <a:t>Offentlige arbejdsgivere</a:t>
            </a:r>
          </a:p>
          <a:p>
            <a:endParaRPr lang="da-DK" dirty="0"/>
          </a:p>
        </p:txBody>
      </p:sp>
      <p:sp>
        <p:nvSpPr>
          <p:cNvPr id="3" name="Pladsholder til slidenummer 2">
            <a:extLst>
              <a:ext uri="{FF2B5EF4-FFF2-40B4-BE49-F238E27FC236}">
                <a16:creationId xmlns:a16="http://schemas.microsoft.com/office/drawing/2014/main" id="{7649F99D-1826-E976-370C-C7CD1E92CF2D}"/>
              </a:ext>
            </a:extLst>
          </p:cNvPr>
          <p:cNvSpPr>
            <a:spLocks noGrp="1"/>
          </p:cNvSpPr>
          <p:nvPr>
            <p:ph type="sldNum" sz="quarter" idx="10"/>
          </p:nvPr>
        </p:nvSpPr>
        <p:spPr/>
        <p:txBody>
          <a:bodyPr/>
          <a:lstStyle/>
          <a:p>
            <a:pPr>
              <a:defRPr/>
            </a:pPr>
            <a:fld id="{200D652F-B679-4FC1-A266-D0CCEE132556}" type="slidenum">
              <a:rPr lang="en-US" smtClean="0"/>
              <a:pPr>
                <a:defRPr/>
              </a:pPr>
              <a:t>26</a:t>
            </a:fld>
            <a:endParaRPr lang="en-US" dirty="0"/>
          </a:p>
        </p:txBody>
      </p:sp>
      <p:sp>
        <p:nvSpPr>
          <p:cNvPr id="4" name="Titel 3">
            <a:extLst>
              <a:ext uri="{FF2B5EF4-FFF2-40B4-BE49-F238E27FC236}">
                <a16:creationId xmlns:a16="http://schemas.microsoft.com/office/drawing/2014/main" id="{DB915E6D-B082-BDF4-9362-6835A1856957}"/>
              </a:ext>
            </a:extLst>
          </p:cNvPr>
          <p:cNvSpPr>
            <a:spLocks noGrp="1"/>
          </p:cNvSpPr>
          <p:nvPr>
            <p:ph type="title"/>
          </p:nvPr>
        </p:nvSpPr>
        <p:spPr/>
        <p:txBody>
          <a:bodyPr/>
          <a:lstStyle/>
          <a:p>
            <a:r>
              <a:rPr lang="da-DK" dirty="0"/>
              <a:t>Fleksjob</a:t>
            </a:r>
          </a:p>
        </p:txBody>
      </p:sp>
    </p:spTree>
    <p:extLst>
      <p:ext uri="{BB962C8B-B14F-4D97-AF65-F5344CB8AC3E}">
        <p14:creationId xmlns:p14="http://schemas.microsoft.com/office/powerpoint/2010/main" val="3350415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27A40C74-D185-1BF9-88DC-3EF2D8095CED}"/>
              </a:ext>
            </a:extLst>
          </p:cNvPr>
          <p:cNvSpPr>
            <a:spLocks noGrp="1"/>
          </p:cNvSpPr>
          <p:nvPr>
            <p:ph type="subTitle" idx="1"/>
          </p:nvPr>
        </p:nvSpPr>
        <p:spPr/>
        <p:txBody>
          <a:bodyPr/>
          <a:lstStyle/>
          <a:p>
            <a:r>
              <a:rPr lang="da-DK" b="1" dirty="0"/>
              <a:t>§ 16: </a:t>
            </a:r>
            <a:r>
              <a:rPr lang="da-DK" dirty="0"/>
              <a:t>Førtidspension kan tilkendes personer i alderen </a:t>
            </a:r>
            <a:r>
              <a:rPr lang="da-DK" u="sng" dirty="0"/>
              <a:t>fra 40 år til folkepensionsalderen</a:t>
            </a:r>
            <a:r>
              <a:rPr lang="da-DK" dirty="0"/>
              <a:t>, jf. dog stk. 2.</a:t>
            </a:r>
          </a:p>
          <a:p>
            <a:r>
              <a:rPr lang="da-DK" b="1" i="1" dirty="0"/>
              <a:t>Stk. 2:</a:t>
            </a:r>
            <a:r>
              <a:rPr lang="da-DK" i="1" dirty="0"/>
              <a:t> </a:t>
            </a:r>
            <a:r>
              <a:rPr lang="da-DK" dirty="0"/>
              <a:t>Personer </a:t>
            </a:r>
            <a:r>
              <a:rPr lang="da-DK" u="sng" dirty="0"/>
              <a:t>i alderen fra 18 til 39 år kan tilkendes førtidspension, hvis</a:t>
            </a:r>
            <a:r>
              <a:rPr lang="da-DK" dirty="0"/>
              <a:t> det er dokumenteret eller det på grund af særlige forhold er helt åbenbart, at arbejdsevnen ikke kan forbedres.</a:t>
            </a:r>
          </a:p>
          <a:p>
            <a:r>
              <a:rPr lang="da-DK" b="1" i="1" dirty="0"/>
              <a:t>Stk. 3: </a:t>
            </a:r>
            <a:r>
              <a:rPr lang="da-DK" b="1" dirty="0"/>
              <a:t>Det er en betingelse for at få tilkendt førtidspension efter stk. 1 eller 2:</a:t>
            </a:r>
          </a:p>
          <a:p>
            <a:pPr marL="342900" indent="-342900">
              <a:buFont typeface="+mj-lt"/>
              <a:buAutoNum type="arabicPeriod"/>
            </a:pPr>
            <a:r>
              <a:rPr lang="da-DK" dirty="0"/>
              <a:t>At personens arbejdsevne er varigt nedsat, og </a:t>
            </a:r>
          </a:p>
          <a:p>
            <a:pPr marL="342900" indent="-342900">
              <a:buFont typeface="+mj-lt"/>
              <a:buAutoNum type="arabicPeriod"/>
            </a:pPr>
            <a:r>
              <a:rPr lang="da-DK" dirty="0"/>
              <a:t>At nedsættelsen er af et sådant omfang, at den pågældende uanset mulighederne for støtte efter den sociale eller anden lovgivning, herunder beskæftigelse i fleksjob, ikke vil være i stand til at blive selvforsørgende ved indtægtsgivende arbejde.</a:t>
            </a:r>
          </a:p>
          <a:p>
            <a:pPr marL="342900" indent="-342900">
              <a:buFont typeface="+mj-lt"/>
              <a:buAutoNum type="arabicPeriod"/>
            </a:pPr>
            <a:endParaRPr lang="da-DK" dirty="0"/>
          </a:p>
          <a:p>
            <a:pPr algn="r"/>
            <a:r>
              <a:rPr lang="da-DK" dirty="0"/>
              <a:t>Lov om førtidspension</a:t>
            </a:r>
          </a:p>
        </p:txBody>
      </p:sp>
      <p:sp>
        <p:nvSpPr>
          <p:cNvPr id="3" name="Pladsholder til slidenummer 2">
            <a:extLst>
              <a:ext uri="{FF2B5EF4-FFF2-40B4-BE49-F238E27FC236}">
                <a16:creationId xmlns:a16="http://schemas.microsoft.com/office/drawing/2014/main" id="{C277D9D3-FCF7-0626-FFA9-7CD101428D6F}"/>
              </a:ext>
            </a:extLst>
          </p:cNvPr>
          <p:cNvSpPr>
            <a:spLocks noGrp="1"/>
          </p:cNvSpPr>
          <p:nvPr>
            <p:ph type="sldNum" sz="quarter" idx="10"/>
          </p:nvPr>
        </p:nvSpPr>
        <p:spPr/>
        <p:txBody>
          <a:bodyPr/>
          <a:lstStyle/>
          <a:p>
            <a:pPr>
              <a:defRPr/>
            </a:pPr>
            <a:fld id="{200D652F-B679-4FC1-A266-D0CCEE132556}" type="slidenum">
              <a:rPr lang="en-US" smtClean="0"/>
              <a:pPr>
                <a:defRPr/>
              </a:pPr>
              <a:t>27</a:t>
            </a:fld>
            <a:endParaRPr lang="en-US" dirty="0"/>
          </a:p>
        </p:txBody>
      </p:sp>
      <p:sp>
        <p:nvSpPr>
          <p:cNvPr id="4" name="Titel 3">
            <a:extLst>
              <a:ext uri="{FF2B5EF4-FFF2-40B4-BE49-F238E27FC236}">
                <a16:creationId xmlns:a16="http://schemas.microsoft.com/office/drawing/2014/main" id="{AEC64FA8-C9BE-AFC7-2144-46A9D7D8A186}"/>
              </a:ext>
            </a:extLst>
          </p:cNvPr>
          <p:cNvSpPr>
            <a:spLocks noGrp="1"/>
          </p:cNvSpPr>
          <p:nvPr>
            <p:ph type="title"/>
          </p:nvPr>
        </p:nvSpPr>
        <p:spPr/>
        <p:txBody>
          <a:bodyPr/>
          <a:lstStyle/>
          <a:p>
            <a:r>
              <a:rPr lang="da-DK" dirty="0"/>
              <a:t>Betingelser for førtidspension</a:t>
            </a:r>
          </a:p>
        </p:txBody>
      </p:sp>
    </p:spTree>
    <p:extLst>
      <p:ext uri="{BB962C8B-B14F-4D97-AF65-F5344CB8AC3E}">
        <p14:creationId xmlns:p14="http://schemas.microsoft.com/office/powerpoint/2010/main" val="1614086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8B9AF473-085C-858E-E341-69758BE839C4}"/>
              </a:ext>
            </a:extLst>
          </p:cNvPr>
          <p:cNvSpPr>
            <a:spLocks noGrp="1"/>
          </p:cNvSpPr>
          <p:nvPr>
            <p:ph type="subTitle" idx="1"/>
          </p:nvPr>
        </p:nvSpPr>
        <p:spPr/>
        <p:txBody>
          <a:bodyPr/>
          <a:lstStyle/>
          <a:p>
            <a:r>
              <a:rPr lang="da-DK" b="1" dirty="0"/>
              <a:t>§ 17:</a:t>
            </a:r>
          </a:p>
          <a:p>
            <a:r>
              <a:rPr lang="da-DK" dirty="0"/>
              <a:t>Kommunalbestyrelsen skal behandle en henvendelse om førtidspension i forhold til alle de muligheder, der findes for at yde hjælp efter den sociale lovgivning, jf. </a:t>
            </a:r>
            <a:r>
              <a:rPr lang="da-DK" u="sng" dirty="0"/>
              <a:t>§ 5</a:t>
            </a:r>
            <a:r>
              <a:rPr lang="da-DK" dirty="0"/>
              <a:t> i lov om retssikkerhed og administration på det sociale område, jf. dog stk. 2.</a:t>
            </a:r>
          </a:p>
          <a:p>
            <a:endParaRPr lang="da-DK" dirty="0"/>
          </a:p>
          <a:p>
            <a:pPr algn="r"/>
            <a:r>
              <a:rPr lang="da-DK" dirty="0"/>
              <a:t>Lov om førtidspension</a:t>
            </a:r>
          </a:p>
        </p:txBody>
      </p:sp>
      <p:sp>
        <p:nvSpPr>
          <p:cNvPr id="3" name="Pladsholder til slidenummer 2">
            <a:extLst>
              <a:ext uri="{FF2B5EF4-FFF2-40B4-BE49-F238E27FC236}">
                <a16:creationId xmlns:a16="http://schemas.microsoft.com/office/drawing/2014/main" id="{B4461FAE-B018-C616-D415-B74BD6254EB6}"/>
              </a:ext>
            </a:extLst>
          </p:cNvPr>
          <p:cNvSpPr>
            <a:spLocks noGrp="1"/>
          </p:cNvSpPr>
          <p:nvPr>
            <p:ph type="sldNum" sz="quarter" idx="10"/>
          </p:nvPr>
        </p:nvSpPr>
        <p:spPr/>
        <p:txBody>
          <a:bodyPr/>
          <a:lstStyle/>
          <a:p>
            <a:pPr>
              <a:defRPr/>
            </a:pPr>
            <a:fld id="{200D652F-B679-4FC1-A266-D0CCEE132556}" type="slidenum">
              <a:rPr lang="en-US" smtClean="0"/>
              <a:pPr>
                <a:defRPr/>
              </a:pPr>
              <a:t>28</a:t>
            </a:fld>
            <a:endParaRPr lang="en-US" dirty="0"/>
          </a:p>
        </p:txBody>
      </p:sp>
      <p:sp>
        <p:nvSpPr>
          <p:cNvPr id="4" name="Titel 3">
            <a:extLst>
              <a:ext uri="{FF2B5EF4-FFF2-40B4-BE49-F238E27FC236}">
                <a16:creationId xmlns:a16="http://schemas.microsoft.com/office/drawing/2014/main" id="{650B83FF-0324-5383-9093-17F186EDF6F6}"/>
              </a:ext>
            </a:extLst>
          </p:cNvPr>
          <p:cNvSpPr>
            <a:spLocks noGrp="1"/>
          </p:cNvSpPr>
          <p:nvPr>
            <p:ph type="title"/>
          </p:nvPr>
        </p:nvSpPr>
        <p:spPr/>
        <p:txBody>
          <a:bodyPr/>
          <a:lstStyle/>
          <a:p>
            <a:r>
              <a:rPr lang="da-DK" dirty="0"/>
              <a:t>Førtidspension</a:t>
            </a:r>
          </a:p>
        </p:txBody>
      </p:sp>
    </p:spTree>
    <p:extLst>
      <p:ext uri="{BB962C8B-B14F-4D97-AF65-F5344CB8AC3E}">
        <p14:creationId xmlns:p14="http://schemas.microsoft.com/office/powerpoint/2010/main" val="193931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87E4D-25D0-4638-83BD-368987D980B4}"/>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1490B4B5-59B4-1130-AA3E-B8F7DAB8D36D}"/>
              </a:ext>
            </a:extLst>
          </p:cNvPr>
          <p:cNvSpPr>
            <a:spLocks noGrp="1"/>
          </p:cNvSpPr>
          <p:nvPr>
            <p:ph type="subTitle" idx="1"/>
          </p:nvPr>
        </p:nvSpPr>
        <p:spPr/>
        <p:txBody>
          <a:bodyPr/>
          <a:lstStyle/>
          <a:p>
            <a:r>
              <a:rPr lang="da-DK" b="1" dirty="0"/>
              <a:t>Stk. 2:</a:t>
            </a:r>
          </a:p>
          <a:p>
            <a:r>
              <a:rPr lang="da-DK" dirty="0"/>
              <a:t>Personer, som ønsker, at kommunalbestyrelsen alene tager stilling til spørgsmålet om førtidspension, kan dog anmode herom. I sådanne tilfælde forelægges sagen på det foreliggende dokumentationsgrundlag for kommunens rehabiliteringsteam. Kommunalbestyrelsen træffer umiddelbart efter rehabiliteringsteamets indstilling i sagen afgørelse om, at sagen på det foreliggende dokumentationsgrundlag overgår til behandling efter reglerne om førtidspension.</a:t>
            </a:r>
          </a:p>
          <a:p>
            <a:endParaRPr lang="da-DK" dirty="0"/>
          </a:p>
          <a:p>
            <a:endParaRPr lang="da-DK" dirty="0"/>
          </a:p>
          <a:p>
            <a:pPr algn="r"/>
            <a:r>
              <a:rPr lang="da-DK" dirty="0"/>
              <a:t>Lov om førtidspension</a:t>
            </a:r>
          </a:p>
        </p:txBody>
      </p:sp>
      <p:sp>
        <p:nvSpPr>
          <p:cNvPr id="3" name="Pladsholder til slidenummer 2">
            <a:extLst>
              <a:ext uri="{FF2B5EF4-FFF2-40B4-BE49-F238E27FC236}">
                <a16:creationId xmlns:a16="http://schemas.microsoft.com/office/drawing/2014/main" id="{475E88CF-08CF-075F-EE17-4C4BC9D24347}"/>
              </a:ext>
            </a:extLst>
          </p:cNvPr>
          <p:cNvSpPr>
            <a:spLocks noGrp="1"/>
          </p:cNvSpPr>
          <p:nvPr>
            <p:ph type="sldNum" sz="quarter" idx="10"/>
          </p:nvPr>
        </p:nvSpPr>
        <p:spPr/>
        <p:txBody>
          <a:bodyPr/>
          <a:lstStyle/>
          <a:p>
            <a:pPr>
              <a:defRPr/>
            </a:pPr>
            <a:fld id="{200D652F-B679-4FC1-A266-D0CCEE132556}" type="slidenum">
              <a:rPr lang="en-US" smtClean="0"/>
              <a:pPr>
                <a:defRPr/>
              </a:pPr>
              <a:t>29</a:t>
            </a:fld>
            <a:endParaRPr lang="en-US" dirty="0"/>
          </a:p>
        </p:txBody>
      </p:sp>
      <p:sp>
        <p:nvSpPr>
          <p:cNvPr id="4" name="Titel 3">
            <a:extLst>
              <a:ext uri="{FF2B5EF4-FFF2-40B4-BE49-F238E27FC236}">
                <a16:creationId xmlns:a16="http://schemas.microsoft.com/office/drawing/2014/main" id="{C7993076-DC48-529F-7F59-5B4FA9E277FB}"/>
              </a:ext>
            </a:extLst>
          </p:cNvPr>
          <p:cNvSpPr>
            <a:spLocks noGrp="1"/>
          </p:cNvSpPr>
          <p:nvPr>
            <p:ph type="title"/>
          </p:nvPr>
        </p:nvSpPr>
        <p:spPr/>
        <p:txBody>
          <a:bodyPr/>
          <a:lstStyle/>
          <a:p>
            <a:r>
              <a:rPr lang="da-DK" dirty="0"/>
              <a:t>Førtidspension (fortsat)</a:t>
            </a:r>
          </a:p>
        </p:txBody>
      </p:sp>
    </p:spTree>
    <p:extLst>
      <p:ext uri="{BB962C8B-B14F-4D97-AF65-F5344CB8AC3E}">
        <p14:creationId xmlns:p14="http://schemas.microsoft.com/office/powerpoint/2010/main" val="426935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r>
              <a:rPr lang="da-DK" dirty="0"/>
              <a:t>Vigtigt at du i samarbejde med din leder og jobcenteret får lavet en konkret plan for, hvordan du vender tilbage.</a:t>
            </a:r>
          </a:p>
          <a:p>
            <a:pPr marL="0" indent="0">
              <a:buNone/>
            </a:pPr>
            <a:endParaRPr lang="da-DK" dirty="0"/>
          </a:p>
          <a:p>
            <a:pPr marL="0" indent="0">
              <a:buNone/>
            </a:pPr>
            <a:r>
              <a:rPr lang="da-DK" b="1" dirty="0"/>
              <a:t>Arbejdstid</a:t>
            </a:r>
          </a:p>
          <a:p>
            <a:r>
              <a:rPr lang="da-DK" dirty="0"/>
              <a:t>Antallet af timer og dage?</a:t>
            </a:r>
          </a:p>
          <a:p>
            <a:pPr lvl="1"/>
            <a:r>
              <a:rPr lang="da-DK" dirty="0"/>
              <a:t>Fx 3 timer x 3 dage ugl.</a:t>
            </a:r>
          </a:p>
          <a:p>
            <a:pPr lvl="1"/>
            <a:r>
              <a:rPr lang="da-DK" dirty="0"/>
              <a:t>Hvornår på dagen – altså mødetider</a:t>
            </a:r>
          </a:p>
          <a:p>
            <a:r>
              <a:rPr lang="da-DK" dirty="0"/>
              <a:t>Hvornår kan/skal arbejdstiden justeres?</a:t>
            </a:r>
          </a:p>
          <a:p>
            <a:pPr marL="0" indent="0">
              <a:buNone/>
            </a:pPr>
            <a:endParaRPr lang="da-DK" dirty="0"/>
          </a:p>
        </p:txBody>
      </p:sp>
      <p:sp>
        <p:nvSpPr>
          <p:cNvPr id="3" name="Titel 2"/>
          <p:cNvSpPr>
            <a:spLocks noGrp="1"/>
          </p:cNvSpPr>
          <p:nvPr>
            <p:ph type="title"/>
          </p:nvPr>
        </p:nvSpPr>
        <p:spPr/>
        <p:txBody>
          <a:bodyPr/>
          <a:lstStyle/>
          <a:p>
            <a:r>
              <a:rPr lang="da-DK" dirty="0"/>
              <a:t>Når du skal tilbage på arbejde </a:t>
            </a:r>
          </a:p>
        </p:txBody>
      </p:sp>
      <p:sp>
        <p:nvSpPr>
          <p:cNvPr id="4" name="Pladsholder til slidenummer 3"/>
          <p:cNvSpPr>
            <a:spLocks noGrp="1"/>
          </p:cNvSpPr>
          <p:nvPr>
            <p:ph type="sldNum" sz="quarter" idx="10"/>
          </p:nvPr>
        </p:nvSpPr>
        <p:spPr/>
        <p:txBody>
          <a:bodyPr/>
          <a:lstStyle/>
          <a:p>
            <a:pPr>
              <a:defRPr/>
            </a:pPr>
            <a:fld id="{24EB4BD8-4E43-4C20-B597-35379CF4BB7C}" type="slidenum">
              <a:rPr lang="en-US" smtClean="0"/>
              <a:pPr>
                <a:defRPr/>
              </a:pPr>
              <a:t>3</a:t>
            </a:fld>
            <a:endParaRPr lang="en-US" dirty="0"/>
          </a:p>
        </p:txBody>
      </p:sp>
    </p:spTree>
    <p:extLst>
      <p:ext uri="{BB962C8B-B14F-4D97-AF65-F5344CB8AC3E}">
        <p14:creationId xmlns:p14="http://schemas.microsoft.com/office/powerpoint/2010/main" val="3751547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D36FE2C2-3376-AF4B-4425-38FEF0AC09C3}"/>
              </a:ext>
            </a:extLst>
          </p:cNvPr>
          <p:cNvSpPr>
            <a:spLocks noGrp="1"/>
          </p:cNvSpPr>
          <p:nvPr>
            <p:ph type="subTitle" idx="1"/>
          </p:nvPr>
        </p:nvSpPr>
        <p:spPr/>
        <p:txBody>
          <a:bodyPr/>
          <a:lstStyle/>
          <a:p>
            <a:endParaRPr lang="da-DK"/>
          </a:p>
        </p:txBody>
      </p:sp>
      <p:sp>
        <p:nvSpPr>
          <p:cNvPr id="3" name="Pladsholder til slidenummer 2">
            <a:extLst>
              <a:ext uri="{FF2B5EF4-FFF2-40B4-BE49-F238E27FC236}">
                <a16:creationId xmlns:a16="http://schemas.microsoft.com/office/drawing/2014/main" id="{4E4380FE-B36D-E519-A95C-0A3A7C5DFD67}"/>
              </a:ext>
            </a:extLst>
          </p:cNvPr>
          <p:cNvSpPr>
            <a:spLocks noGrp="1"/>
          </p:cNvSpPr>
          <p:nvPr>
            <p:ph type="sldNum" sz="quarter" idx="10"/>
          </p:nvPr>
        </p:nvSpPr>
        <p:spPr/>
        <p:txBody>
          <a:bodyPr/>
          <a:lstStyle/>
          <a:p>
            <a:pPr>
              <a:defRPr/>
            </a:pPr>
            <a:fld id="{200D652F-B679-4FC1-A266-D0CCEE132556}" type="slidenum">
              <a:rPr lang="en-US" smtClean="0"/>
              <a:pPr>
                <a:defRPr/>
              </a:pPr>
              <a:t>30</a:t>
            </a:fld>
            <a:endParaRPr lang="en-US" dirty="0"/>
          </a:p>
        </p:txBody>
      </p:sp>
      <p:sp>
        <p:nvSpPr>
          <p:cNvPr id="4" name="Titel 3">
            <a:extLst>
              <a:ext uri="{FF2B5EF4-FFF2-40B4-BE49-F238E27FC236}">
                <a16:creationId xmlns:a16="http://schemas.microsoft.com/office/drawing/2014/main" id="{56F08B71-9017-A13A-D061-4D18AABD025C}"/>
              </a:ext>
            </a:extLst>
          </p:cNvPr>
          <p:cNvSpPr>
            <a:spLocks noGrp="1"/>
          </p:cNvSpPr>
          <p:nvPr>
            <p:ph type="title"/>
          </p:nvPr>
        </p:nvSpPr>
        <p:spPr/>
        <p:txBody>
          <a:bodyPr/>
          <a:lstStyle/>
          <a:p>
            <a:r>
              <a:rPr lang="da-DK" dirty="0"/>
              <a:t>Tidlig pension og seniorpension</a:t>
            </a:r>
          </a:p>
        </p:txBody>
      </p:sp>
      <p:pic>
        <p:nvPicPr>
          <p:cNvPr id="6" name="Billede 5" descr="Side 1 fra denne PDF om tidlig pension kontra seniorpension: https://www.borger.dk/-/media/dokumenter/Udbetalingdanmark/tidlig-pension/faktaark-tidlig-pension-og-seniorpension.ashx">
            <a:extLst>
              <a:ext uri="{FF2B5EF4-FFF2-40B4-BE49-F238E27FC236}">
                <a16:creationId xmlns:a16="http://schemas.microsoft.com/office/drawing/2014/main" id="{E497BE96-1CDF-7110-A91F-9038200C056B}"/>
              </a:ext>
            </a:extLst>
          </p:cNvPr>
          <p:cNvPicPr>
            <a:picLocks noChangeAspect="1"/>
          </p:cNvPicPr>
          <p:nvPr/>
        </p:nvPicPr>
        <p:blipFill>
          <a:blip r:embed="rId2"/>
          <a:stretch>
            <a:fillRect/>
          </a:stretch>
        </p:blipFill>
        <p:spPr>
          <a:xfrm>
            <a:off x="2954330" y="1833268"/>
            <a:ext cx="5341780" cy="4912250"/>
          </a:xfrm>
          <a:prstGeom prst="rect">
            <a:avLst/>
          </a:prstGeom>
        </p:spPr>
      </p:pic>
      <p:sp>
        <p:nvSpPr>
          <p:cNvPr id="8" name="Tekstfelt 7" descr="https://www.borger.dk/-/media/dokumenter/Udbetalingdanmark/tidlig-pension/faktaark-tidlig-pension-og-seniorpension.ashx" title="Kilde: ">
            <a:extLst>
              <a:ext uri="{FF2B5EF4-FFF2-40B4-BE49-F238E27FC236}">
                <a16:creationId xmlns:a16="http://schemas.microsoft.com/office/drawing/2014/main" id="{1032E40E-5504-B21C-F791-EA287343D9FE}"/>
              </a:ext>
              <a:ext uri="{C183D7F6-B498-43B3-948B-1728B52AA6E4}">
                <adec:decorative xmlns:adec="http://schemas.microsoft.com/office/drawing/2017/decorative" val="0"/>
              </a:ext>
            </a:extLst>
          </p:cNvPr>
          <p:cNvSpPr txBox="1"/>
          <p:nvPr/>
        </p:nvSpPr>
        <p:spPr>
          <a:xfrm>
            <a:off x="8413805" y="5496854"/>
            <a:ext cx="6097508" cy="646331"/>
          </a:xfrm>
          <a:prstGeom prst="rect">
            <a:avLst/>
          </a:prstGeom>
          <a:noFill/>
        </p:spPr>
        <p:txBody>
          <a:bodyPr wrap="square">
            <a:spAutoFit/>
          </a:bodyPr>
          <a:lstStyle/>
          <a:p>
            <a:r>
              <a:rPr lang="da-DK" sz="1200" dirty="0"/>
              <a:t>Kilde: www.borger.dk/-/media/dokumenter/</a:t>
            </a:r>
            <a:br>
              <a:rPr lang="da-DK" sz="1200" dirty="0"/>
            </a:br>
            <a:r>
              <a:rPr lang="da-DK" sz="1200" dirty="0" err="1"/>
              <a:t>Udbetalingdanmark</a:t>
            </a:r>
            <a:r>
              <a:rPr lang="da-DK" sz="1200" dirty="0"/>
              <a:t>/tidlig-pension/</a:t>
            </a:r>
            <a:r>
              <a:rPr lang="da-DK" sz="1200" dirty="0" err="1"/>
              <a:t>faktaark</a:t>
            </a:r>
            <a:r>
              <a:rPr lang="da-DK" sz="1200" dirty="0"/>
              <a:t>-</a:t>
            </a:r>
            <a:br>
              <a:rPr lang="da-DK" sz="1200" dirty="0"/>
            </a:br>
            <a:r>
              <a:rPr lang="da-DK" sz="1200" dirty="0"/>
              <a:t>tidlig-pension-og-seniorpension.ashx </a:t>
            </a:r>
          </a:p>
        </p:txBody>
      </p:sp>
    </p:spTree>
    <p:extLst>
      <p:ext uri="{BB962C8B-B14F-4D97-AF65-F5344CB8AC3E}">
        <p14:creationId xmlns:p14="http://schemas.microsoft.com/office/powerpoint/2010/main" val="103312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1CC3A-0B00-F9E9-5570-AA75DC05615B}"/>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97D9D731-65B7-2B9E-69C1-176F4A60CAAB}"/>
              </a:ext>
            </a:extLst>
          </p:cNvPr>
          <p:cNvSpPr>
            <a:spLocks noGrp="1"/>
          </p:cNvSpPr>
          <p:nvPr>
            <p:ph type="subTitle" idx="1"/>
          </p:nvPr>
        </p:nvSpPr>
        <p:spPr/>
        <p:txBody>
          <a:bodyPr/>
          <a:lstStyle/>
          <a:p>
            <a:endParaRPr lang="da-DK" dirty="0"/>
          </a:p>
        </p:txBody>
      </p:sp>
      <p:sp>
        <p:nvSpPr>
          <p:cNvPr id="3" name="Pladsholder til slidenummer 2">
            <a:extLst>
              <a:ext uri="{FF2B5EF4-FFF2-40B4-BE49-F238E27FC236}">
                <a16:creationId xmlns:a16="http://schemas.microsoft.com/office/drawing/2014/main" id="{876455B8-4C9B-B01B-3663-0348E6E3CF3A}"/>
              </a:ext>
            </a:extLst>
          </p:cNvPr>
          <p:cNvSpPr>
            <a:spLocks noGrp="1"/>
          </p:cNvSpPr>
          <p:nvPr>
            <p:ph type="sldNum" sz="quarter" idx="10"/>
          </p:nvPr>
        </p:nvSpPr>
        <p:spPr/>
        <p:txBody>
          <a:bodyPr/>
          <a:lstStyle/>
          <a:p>
            <a:pPr>
              <a:defRPr/>
            </a:pPr>
            <a:fld id="{200D652F-B679-4FC1-A266-D0CCEE132556}" type="slidenum">
              <a:rPr lang="en-US" smtClean="0"/>
              <a:pPr>
                <a:defRPr/>
              </a:pPr>
              <a:t>31</a:t>
            </a:fld>
            <a:endParaRPr lang="en-US" dirty="0"/>
          </a:p>
        </p:txBody>
      </p:sp>
      <p:sp>
        <p:nvSpPr>
          <p:cNvPr id="4" name="Titel 3">
            <a:extLst>
              <a:ext uri="{FF2B5EF4-FFF2-40B4-BE49-F238E27FC236}">
                <a16:creationId xmlns:a16="http://schemas.microsoft.com/office/drawing/2014/main" id="{D48E3412-2045-4BDF-6049-F58FE1B18EC1}"/>
              </a:ext>
            </a:extLst>
          </p:cNvPr>
          <p:cNvSpPr>
            <a:spLocks noGrp="1"/>
          </p:cNvSpPr>
          <p:nvPr>
            <p:ph type="title"/>
          </p:nvPr>
        </p:nvSpPr>
        <p:spPr/>
        <p:txBody>
          <a:bodyPr/>
          <a:lstStyle/>
          <a:p>
            <a:r>
              <a:rPr lang="da-DK" dirty="0"/>
              <a:t>Tidlig pension og seniorpension</a:t>
            </a:r>
          </a:p>
        </p:txBody>
      </p:sp>
      <p:pic>
        <p:nvPicPr>
          <p:cNvPr id="8" name="Billede 7" descr="Side 2 fra denne PDF om tidlig pension kontra seniorpension: https://www.borger.dk/-/media/dokumenter/Udbetalingdanmark/tidlig-pension/faktaark-tidlig-pension-og-seniorpension.ashx">
            <a:extLst>
              <a:ext uri="{FF2B5EF4-FFF2-40B4-BE49-F238E27FC236}">
                <a16:creationId xmlns:a16="http://schemas.microsoft.com/office/drawing/2014/main" id="{5C0AB073-C073-3081-9325-295F2A3B0FB6}"/>
              </a:ext>
            </a:extLst>
          </p:cNvPr>
          <p:cNvPicPr>
            <a:picLocks noChangeAspect="1"/>
          </p:cNvPicPr>
          <p:nvPr/>
        </p:nvPicPr>
        <p:blipFill>
          <a:blip r:embed="rId2"/>
          <a:stretch>
            <a:fillRect/>
          </a:stretch>
        </p:blipFill>
        <p:spPr>
          <a:xfrm>
            <a:off x="2952731" y="1848770"/>
            <a:ext cx="5343379" cy="4914000"/>
          </a:xfrm>
          <a:prstGeom prst="rect">
            <a:avLst/>
          </a:prstGeom>
        </p:spPr>
      </p:pic>
      <p:sp>
        <p:nvSpPr>
          <p:cNvPr id="9" name="Tekstfelt 8">
            <a:extLst>
              <a:ext uri="{FF2B5EF4-FFF2-40B4-BE49-F238E27FC236}">
                <a16:creationId xmlns:a16="http://schemas.microsoft.com/office/drawing/2014/main" id="{26F31BFB-AE9E-E528-AD94-D04927C6F5D8}"/>
              </a:ext>
              <a:ext uri="{C183D7F6-B498-43B3-948B-1728B52AA6E4}">
                <adec:decorative xmlns:adec="http://schemas.microsoft.com/office/drawing/2017/decorative" val="0"/>
              </a:ext>
            </a:extLst>
          </p:cNvPr>
          <p:cNvSpPr txBox="1"/>
          <p:nvPr/>
        </p:nvSpPr>
        <p:spPr>
          <a:xfrm>
            <a:off x="8413805" y="5496854"/>
            <a:ext cx="6097508" cy="646331"/>
          </a:xfrm>
          <a:prstGeom prst="rect">
            <a:avLst/>
          </a:prstGeom>
          <a:noFill/>
        </p:spPr>
        <p:txBody>
          <a:bodyPr wrap="square">
            <a:spAutoFit/>
          </a:bodyPr>
          <a:lstStyle/>
          <a:p>
            <a:r>
              <a:rPr lang="da-DK" sz="1200" dirty="0"/>
              <a:t>Kilde: www.borger.dk/-/media/dokumenter/</a:t>
            </a:r>
            <a:br>
              <a:rPr lang="da-DK" sz="1200" dirty="0"/>
            </a:br>
            <a:r>
              <a:rPr lang="da-DK" sz="1200" dirty="0" err="1"/>
              <a:t>Udbetalingdanmark</a:t>
            </a:r>
            <a:r>
              <a:rPr lang="da-DK" sz="1200" dirty="0"/>
              <a:t>/tidlig-pension/</a:t>
            </a:r>
            <a:r>
              <a:rPr lang="da-DK" sz="1200" dirty="0" err="1"/>
              <a:t>faktaark</a:t>
            </a:r>
            <a:r>
              <a:rPr lang="da-DK" sz="1200" dirty="0"/>
              <a:t>-</a:t>
            </a:r>
            <a:br>
              <a:rPr lang="da-DK" sz="1200" dirty="0"/>
            </a:br>
            <a:r>
              <a:rPr lang="da-DK" sz="1200" dirty="0"/>
              <a:t>tidlig-pension-og-seniorpension.ashx </a:t>
            </a:r>
          </a:p>
        </p:txBody>
      </p:sp>
    </p:spTree>
    <p:extLst>
      <p:ext uri="{BB962C8B-B14F-4D97-AF65-F5344CB8AC3E}">
        <p14:creationId xmlns:p14="http://schemas.microsoft.com/office/powerpoint/2010/main" val="3302505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344EE526-C318-D5A4-1316-1AA7F20FBC9A}"/>
              </a:ext>
            </a:extLst>
          </p:cNvPr>
          <p:cNvSpPr>
            <a:spLocks noGrp="1"/>
          </p:cNvSpPr>
          <p:nvPr>
            <p:ph type="subTitle" idx="1"/>
          </p:nvPr>
        </p:nvSpPr>
        <p:spPr>
          <a:xfrm>
            <a:off x="2963865" y="2043404"/>
            <a:ext cx="8893175" cy="2799184"/>
          </a:xfrm>
        </p:spPr>
        <p:txBody>
          <a:bodyPr numCol="2">
            <a:normAutofit/>
          </a:bodyPr>
          <a:lstStyle/>
          <a:p>
            <a:pPr marL="285750" indent="-285750">
              <a:buFont typeface="Arial" panose="020B0604020202020204" pitchFamily="34" charset="0"/>
              <a:buChar char="•"/>
            </a:pPr>
            <a:r>
              <a:rPr lang="da-DK" dirty="0"/>
              <a:t>Fortrinsadgang</a:t>
            </a:r>
          </a:p>
          <a:p>
            <a:pPr marL="285750" indent="-285750">
              <a:buFont typeface="Arial" panose="020B0604020202020204" pitchFamily="34" charset="0"/>
              <a:buChar char="•"/>
            </a:pPr>
            <a:r>
              <a:rPr lang="da-DK" dirty="0"/>
              <a:t>Sygedagpenge</a:t>
            </a:r>
          </a:p>
          <a:p>
            <a:pPr marL="285750" indent="-285750">
              <a:buFont typeface="Arial" panose="020B0604020202020204" pitchFamily="34" charset="0"/>
              <a:buChar char="•"/>
            </a:pPr>
            <a:r>
              <a:rPr lang="da-DK" dirty="0"/>
              <a:t>§ 56-aftale - refusion fra første sygedag til din arbejdsgiver</a:t>
            </a:r>
          </a:p>
          <a:p>
            <a:pPr marL="285750" indent="-285750">
              <a:buFont typeface="Arial" panose="020B0604020202020204" pitchFamily="34" charset="0"/>
              <a:buChar char="•"/>
            </a:pPr>
            <a:r>
              <a:rPr lang="da-DK" dirty="0"/>
              <a:t>Hjælpemidler og arbejdspladsindretning</a:t>
            </a:r>
          </a:p>
          <a:p>
            <a:pPr marL="285750" indent="-285750">
              <a:buFont typeface="Arial" panose="020B0604020202020204" pitchFamily="34" charset="0"/>
              <a:buChar char="•"/>
            </a:pPr>
            <a:r>
              <a:rPr lang="da-DK" dirty="0"/>
              <a:t>Revalidering</a:t>
            </a:r>
          </a:p>
          <a:p>
            <a:pPr marL="285750" indent="-285750">
              <a:buFont typeface="Arial" panose="020B0604020202020204" pitchFamily="34" charset="0"/>
              <a:buChar char="•"/>
            </a:pPr>
            <a:r>
              <a:rPr lang="da-DK" dirty="0"/>
              <a:t>Ressourceforløb</a:t>
            </a:r>
          </a:p>
          <a:p>
            <a:pPr marL="285750" indent="-285750">
              <a:buFont typeface="Arial" panose="020B0604020202020204" pitchFamily="34" charset="0"/>
              <a:buChar char="•"/>
            </a:pPr>
            <a:r>
              <a:rPr lang="da-DK" dirty="0"/>
              <a:t>Klagemuligheder</a:t>
            </a:r>
          </a:p>
          <a:p>
            <a:pPr marL="285750" indent="-285750">
              <a:buFont typeface="Arial" panose="020B0604020202020204" pitchFamily="34" charset="0"/>
              <a:buChar char="•"/>
            </a:pPr>
            <a:r>
              <a:rPr lang="da-DK" dirty="0"/>
              <a:t>Isbryderordning</a:t>
            </a:r>
          </a:p>
          <a:p>
            <a:pPr marL="285750" indent="-285750">
              <a:buFont typeface="Arial" panose="020B0604020202020204" pitchFamily="34" charset="0"/>
              <a:buChar char="•"/>
            </a:pPr>
            <a:r>
              <a:rPr lang="da-DK" dirty="0"/>
              <a:t>Virksomhedspraktik</a:t>
            </a:r>
          </a:p>
          <a:p>
            <a:pPr marL="285750" indent="-285750">
              <a:buFont typeface="Arial" panose="020B0604020202020204" pitchFamily="34" charset="0"/>
              <a:buChar char="•"/>
            </a:pPr>
            <a:r>
              <a:rPr lang="da-DK" dirty="0"/>
              <a:t>Personlig assistance i erhverv</a:t>
            </a:r>
          </a:p>
          <a:p>
            <a:pPr marL="285750" indent="-285750">
              <a:buFont typeface="Arial" panose="020B0604020202020204" pitchFamily="34" charset="0"/>
              <a:buChar char="•"/>
            </a:pPr>
            <a:r>
              <a:rPr lang="da-DK" dirty="0"/>
              <a:t>Mentor ordning</a:t>
            </a:r>
          </a:p>
          <a:p>
            <a:pPr marL="285750" indent="-285750">
              <a:buFont typeface="Arial" panose="020B0604020202020204" pitchFamily="34" charset="0"/>
              <a:buChar char="•"/>
            </a:pPr>
            <a:r>
              <a:rPr lang="da-DK" dirty="0"/>
              <a:t>Fleksjob</a:t>
            </a:r>
          </a:p>
          <a:p>
            <a:pPr marL="285750" indent="-285750">
              <a:buFont typeface="Arial" panose="020B0604020202020204" pitchFamily="34" charset="0"/>
              <a:buChar char="•"/>
            </a:pPr>
            <a:r>
              <a:rPr lang="da-DK" dirty="0"/>
              <a:t>Førtidspension</a:t>
            </a:r>
          </a:p>
        </p:txBody>
      </p:sp>
      <p:sp>
        <p:nvSpPr>
          <p:cNvPr id="3" name="Pladsholder til slidenummer 2">
            <a:extLst>
              <a:ext uri="{FF2B5EF4-FFF2-40B4-BE49-F238E27FC236}">
                <a16:creationId xmlns:a16="http://schemas.microsoft.com/office/drawing/2014/main" id="{AF4F43F3-01AD-AAFB-527F-BDE12A48D31E}"/>
              </a:ext>
            </a:extLst>
          </p:cNvPr>
          <p:cNvSpPr>
            <a:spLocks noGrp="1"/>
          </p:cNvSpPr>
          <p:nvPr>
            <p:ph type="sldNum" sz="quarter" idx="10"/>
          </p:nvPr>
        </p:nvSpPr>
        <p:spPr/>
        <p:txBody>
          <a:bodyPr/>
          <a:lstStyle/>
          <a:p>
            <a:pPr>
              <a:defRPr/>
            </a:pPr>
            <a:fld id="{200D652F-B679-4FC1-A266-D0CCEE132556}" type="slidenum">
              <a:rPr lang="en-US" smtClean="0"/>
              <a:pPr>
                <a:defRPr/>
              </a:pPr>
              <a:t>32</a:t>
            </a:fld>
            <a:endParaRPr lang="en-US" dirty="0"/>
          </a:p>
        </p:txBody>
      </p:sp>
      <p:sp>
        <p:nvSpPr>
          <p:cNvPr id="4" name="Titel 3">
            <a:extLst>
              <a:ext uri="{FF2B5EF4-FFF2-40B4-BE49-F238E27FC236}">
                <a16:creationId xmlns:a16="http://schemas.microsoft.com/office/drawing/2014/main" id="{FDA820B0-1E76-58B8-BF10-341552EB6768}"/>
              </a:ext>
            </a:extLst>
          </p:cNvPr>
          <p:cNvSpPr>
            <a:spLocks noGrp="1"/>
          </p:cNvSpPr>
          <p:nvPr>
            <p:ph type="title"/>
          </p:nvPr>
        </p:nvSpPr>
        <p:spPr/>
        <p:txBody>
          <a:bodyPr/>
          <a:lstStyle/>
          <a:p>
            <a:r>
              <a:rPr lang="da-DK" dirty="0"/>
              <a:t>Diverse ordninger</a:t>
            </a:r>
          </a:p>
        </p:txBody>
      </p:sp>
      <p:sp>
        <p:nvSpPr>
          <p:cNvPr id="8" name="Tekstfelt 7" descr="HUSK: Du kan tjekke dine evt. Pensions- og Forsikringsordninger på: pensionsinfo.dk &#10;&#10;Du kan tjekke dine evt. Pensions- og Forsikringsordninger på: pensionsinfo.dk &#10;Måske er du berettiget til et beløb i forbindelse med kritisk sygdom, langvarigt sygefravær eller nedsat arbejdsevne.&#10;" title="Husk">
            <a:extLst>
              <a:ext uri="{FF2B5EF4-FFF2-40B4-BE49-F238E27FC236}">
                <a16:creationId xmlns:a16="http://schemas.microsoft.com/office/drawing/2014/main" id="{BB7EBB58-2FD3-C109-06CA-B36BE56932DE}"/>
              </a:ext>
              <a:ext uri="{C183D7F6-B498-43B3-948B-1728B52AA6E4}">
                <adec:decorative xmlns:adec="http://schemas.microsoft.com/office/drawing/2017/decorative" val="0"/>
              </a:ext>
            </a:extLst>
          </p:cNvPr>
          <p:cNvSpPr txBox="1"/>
          <p:nvPr/>
        </p:nvSpPr>
        <p:spPr>
          <a:xfrm>
            <a:off x="2954329" y="5020324"/>
            <a:ext cx="8242405" cy="1200329"/>
          </a:xfrm>
          <a:prstGeom prst="rect">
            <a:avLst/>
          </a:prstGeom>
          <a:noFill/>
        </p:spPr>
        <p:txBody>
          <a:bodyPr wrap="square">
            <a:spAutoFit/>
          </a:bodyPr>
          <a:lstStyle/>
          <a:p>
            <a:r>
              <a:rPr lang="da-DK" b="1" dirty="0"/>
              <a:t>HUSK</a:t>
            </a:r>
            <a:r>
              <a:rPr lang="da-DK" dirty="0"/>
              <a:t>: Du kan tjekke dine evt. Pensions- og Forsikringsordninger på: </a:t>
            </a:r>
            <a:r>
              <a:rPr lang="da-DK" dirty="0">
                <a:hlinkClick r:id="rId2" tooltip="Læs mere om pension"/>
              </a:rPr>
              <a:t>pensionsinfo.dk </a:t>
            </a:r>
            <a:endParaRPr lang="da-DK" dirty="0"/>
          </a:p>
          <a:p>
            <a:endParaRPr lang="da-DK" dirty="0"/>
          </a:p>
          <a:p>
            <a:r>
              <a:rPr lang="da-DK" dirty="0"/>
              <a:t>Måske er du berettiget til et beløb i forbindelse med kritisk sygdom, langvarigt sygefravær eller nedsat arbejdsevne.</a:t>
            </a:r>
          </a:p>
        </p:txBody>
      </p:sp>
    </p:spTree>
    <p:extLst>
      <p:ext uri="{BB962C8B-B14F-4D97-AF65-F5344CB8AC3E}">
        <p14:creationId xmlns:p14="http://schemas.microsoft.com/office/powerpoint/2010/main" val="62289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idx="13"/>
          </p:nvPr>
        </p:nvSpPr>
        <p:spPr>
          <a:xfrm>
            <a:off x="2963863" y="2442927"/>
            <a:ext cx="8673080" cy="1127347"/>
          </a:xfrm>
        </p:spPr>
        <p:txBody>
          <a:bodyPr>
            <a:normAutofit/>
          </a:bodyPr>
          <a:lstStyle/>
          <a:p>
            <a:r>
              <a:rPr lang="da-DK" dirty="0"/>
              <a:t>Hold dig opdateret om ny forskning og viden om rehabilitering og palliation </a:t>
            </a:r>
            <a:br>
              <a:rPr lang="da-DK" dirty="0"/>
            </a:br>
            <a:r>
              <a:rPr lang="da-DK" dirty="0"/>
              <a:t>– tilmeld dig REHPAs nyhedsbrev på </a:t>
            </a:r>
            <a:r>
              <a:rPr lang="da-DK" u="sng" dirty="0">
                <a:solidFill>
                  <a:schemeClr val="accent5"/>
                </a:solidFill>
                <a:hlinkClick r:id="rId2" tooltip="Besøg REHPAs hjemmeside"/>
              </a:rPr>
              <a:t>www.rehpa.dk</a:t>
            </a:r>
            <a:r>
              <a:rPr lang="da-DK" dirty="0"/>
              <a:t> </a:t>
            </a:r>
            <a:endParaRPr lang="en-GB" dirty="0"/>
          </a:p>
          <a:p>
            <a:endParaRPr lang="da-DK" dirty="0"/>
          </a:p>
        </p:txBody>
      </p:sp>
      <p:sp>
        <p:nvSpPr>
          <p:cNvPr id="5" name="Titel 4"/>
          <p:cNvSpPr>
            <a:spLocks noGrp="1"/>
          </p:cNvSpPr>
          <p:nvPr>
            <p:ph type="title"/>
          </p:nvPr>
        </p:nvSpPr>
        <p:spPr/>
        <p:txBody>
          <a:bodyPr/>
          <a:lstStyle/>
          <a:p>
            <a:r>
              <a:rPr lang="da-DK" dirty="0"/>
              <a:t>Vil du vide mere?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1009C21-2388-6708-7FFB-45E5B9A1D05D}"/>
              </a:ext>
            </a:extLst>
          </p:cNvPr>
          <p:cNvSpPr>
            <a:spLocks noGrp="1"/>
          </p:cNvSpPr>
          <p:nvPr>
            <p:ph idx="1"/>
          </p:nvPr>
        </p:nvSpPr>
        <p:spPr>
          <a:xfrm>
            <a:off x="2947823" y="2069431"/>
            <a:ext cx="8893175" cy="4100141"/>
          </a:xfrm>
        </p:spPr>
        <p:txBody>
          <a:bodyPr/>
          <a:lstStyle/>
          <a:p>
            <a:pPr marL="0" indent="0">
              <a:buNone/>
            </a:pPr>
            <a:r>
              <a:rPr lang="da-DK" dirty="0"/>
              <a:t>Konkret plan for hvordan du vender tilbage – fortsat:</a:t>
            </a:r>
          </a:p>
          <a:p>
            <a:pPr marL="0" indent="0">
              <a:buNone/>
            </a:pPr>
            <a:endParaRPr lang="da-DK" dirty="0"/>
          </a:p>
          <a:p>
            <a:pPr marL="0" indent="0">
              <a:buNone/>
            </a:pPr>
            <a:r>
              <a:rPr lang="da-DK" b="1" dirty="0"/>
              <a:t>Arbejdsopgaver</a:t>
            </a:r>
            <a:r>
              <a:rPr lang="da-DK" dirty="0"/>
              <a:t>:</a:t>
            </a:r>
          </a:p>
          <a:p>
            <a:r>
              <a:rPr lang="da-DK" dirty="0"/>
              <a:t>Hvilke opgaver skal du starte med?</a:t>
            </a:r>
          </a:p>
          <a:p>
            <a:pPr lvl="1"/>
            <a:r>
              <a:rPr lang="da-DK" dirty="0"/>
              <a:t>Opgaverne skal være klart definerede </a:t>
            </a:r>
          </a:p>
          <a:p>
            <a:pPr lvl="1"/>
            <a:r>
              <a:rPr lang="da-DK" dirty="0"/>
              <a:t>Opgaverne skal være klart afgrænsede</a:t>
            </a:r>
          </a:p>
          <a:p>
            <a:endParaRPr lang="da-DK" dirty="0"/>
          </a:p>
        </p:txBody>
      </p:sp>
      <p:sp>
        <p:nvSpPr>
          <p:cNvPr id="3" name="Titel 2">
            <a:extLst>
              <a:ext uri="{FF2B5EF4-FFF2-40B4-BE49-F238E27FC236}">
                <a16:creationId xmlns:a16="http://schemas.microsoft.com/office/drawing/2014/main" id="{5C137EFD-764C-7024-6369-C4C286462666}"/>
              </a:ext>
            </a:extLst>
          </p:cNvPr>
          <p:cNvSpPr>
            <a:spLocks noGrp="1"/>
          </p:cNvSpPr>
          <p:nvPr>
            <p:ph type="title"/>
          </p:nvPr>
        </p:nvSpPr>
        <p:spPr/>
        <p:txBody>
          <a:bodyPr/>
          <a:lstStyle/>
          <a:p>
            <a:r>
              <a:rPr lang="da-DK" dirty="0"/>
              <a:t>Når du skal tilbage på arbejde </a:t>
            </a:r>
          </a:p>
        </p:txBody>
      </p:sp>
      <p:sp>
        <p:nvSpPr>
          <p:cNvPr id="4" name="Pladsholder til slidenummer 3">
            <a:extLst>
              <a:ext uri="{FF2B5EF4-FFF2-40B4-BE49-F238E27FC236}">
                <a16:creationId xmlns:a16="http://schemas.microsoft.com/office/drawing/2014/main" id="{7A3C7B90-110D-87E0-5188-AA402F91C30F}"/>
              </a:ext>
            </a:extLst>
          </p:cNvPr>
          <p:cNvSpPr>
            <a:spLocks noGrp="1"/>
          </p:cNvSpPr>
          <p:nvPr>
            <p:ph type="sldNum" sz="quarter" idx="10"/>
          </p:nvPr>
        </p:nvSpPr>
        <p:spPr/>
        <p:txBody>
          <a:bodyPr/>
          <a:lstStyle/>
          <a:p>
            <a:pPr>
              <a:defRPr/>
            </a:pPr>
            <a:fld id="{24EB4BD8-4E43-4C20-B597-35379CF4BB7C}" type="slidenum">
              <a:rPr lang="en-US" smtClean="0"/>
              <a:pPr>
                <a:defRPr/>
              </a:pPr>
              <a:t>4</a:t>
            </a:fld>
            <a:endParaRPr lang="en-US" dirty="0"/>
          </a:p>
        </p:txBody>
      </p:sp>
    </p:spTree>
    <p:extLst>
      <p:ext uri="{BB962C8B-B14F-4D97-AF65-F5344CB8AC3E}">
        <p14:creationId xmlns:p14="http://schemas.microsoft.com/office/powerpoint/2010/main" val="6014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A5CF3-2487-D6BD-43A8-703EE25FA590}"/>
            </a:ext>
          </a:extLst>
        </p:cNvPr>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26481FC-20AE-8794-F282-1291C70C74D4}"/>
              </a:ext>
            </a:extLst>
          </p:cNvPr>
          <p:cNvSpPr>
            <a:spLocks noGrp="1"/>
          </p:cNvSpPr>
          <p:nvPr>
            <p:ph idx="1"/>
          </p:nvPr>
        </p:nvSpPr>
        <p:spPr>
          <a:xfrm>
            <a:off x="2947823" y="2069431"/>
            <a:ext cx="8893175" cy="4100141"/>
          </a:xfrm>
        </p:spPr>
        <p:txBody>
          <a:bodyPr/>
          <a:lstStyle/>
          <a:p>
            <a:pPr marL="0" indent="0">
              <a:buNone/>
            </a:pPr>
            <a:r>
              <a:rPr lang="da-DK" dirty="0"/>
              <a:t>Konkret plan for hvordan du vender tilbage – fortsat:</a:t>
            </a:r>
          </a:p>
          <a:p>
            <a:pPr marL="0" indent="0">
              <a:buNone/>
            </a:pPr>
            <a:endParaRPr lang="da-DK" dirty="0"/>
          </a:p>
          <a:p>
            <a:pPr marL="0" indent="0">
              <a:buNone/>
            </a:pPr>
            <a:r>
              <a:rPr lang="da-DK" b="1" dirty="0"/>
              <a:t>Pauser</a:t>
            </a:r>
            <a:r>
              <a:rPr lang="da-DK" dirty="0"/>
              <a:t>:</a:t>
            </a:r>
          </a:p>
          <a:p>
            <a:r>
              <a:rPr lang="da-DK" dirty="0"/>
              <a:t>Pauser i løbet af selve arbejdsdagen</a:t>
            </a:r>
          </a:p>
          <a:p>
            <a:r>
              <a:rPr lang="da-DK" dirty="0"/>
              <a:t>Pauser imellem arbejdsdagene</a:t>
            </a:r>
          </a:p>
          <a:p>
            <a:endParaRPr lang="da-DK" dirty="0"/>
          </a:p>
          <a:p>
            <a:endParaRPr lang="da-DK" dirty="0"/>
          </a:p>
        </p:txBody>
      </p:sp>
      <p:sp>
        <p:nvSpPr>
          <p:cNvPr id="3" name="Titel 2">
            <a:extLst>
              <a:ext uri="{FF2B5EF4-FFF2-40B4-BE49-F238E27FC236}">
                <a16:creationId xmlns:a16="http://schemas.microsoft.com/office/drawing/2014/main" id="{2BA8B984-3E5F-D3B4-B8C8-2BFE3EE7D39D}"/>
              </a:ext>
            </a:extLst>
          </p:cNvPr>
          <p:cNvSpPr>
            <a:spLocks noGrp="1"/>
          </p:cNvSpPr>
          <p:nvPr>
            <p:ph type="title"/>
          </p:nvPr>
        </p:nvSpPr>
        <p:spPr/>
        <p:txBody>
          <a:bodyPr/>
          <a:lstStyle/>
          <a:p>
            <a:r>
              <a:rPr lang="da-DK" dirty="0"/>
              <a:t>Når du skal tilbage på arbejde </a:t>
            </a:r>
          </a:p>
        </p:txBody>
      </p:sp>
      <p:sp>
        <p:nvSpPr>
          <p:cNvPr id="4" name="Pladsholder til slidenummer 3">
            <a:extLst>
              <a:ext uri="{FF2B5EF4-FFF2-40B4-BE49-F238E27FC236}">
                <a16:creationId xmlns:a16="http://schemas.microsoft.com/office/drawing/2014/main" id="{3C1C844C-F5E6-2E04-F30D-33E94E41385F}"/>
              </a:ext>
            </a:extLst>
          </p:cNvPr>
          <p:cNvSpPr>
            <a:spLocks noGrp="1"/>
          </p:cNvSpPr>
          <p:nvPr>
            <p:ph type="sldNum" sz="quarter" idx="10"/>
          </p:nvPr>
        </p:nvSpPr>
        <p:spPr/>
        <p:txBody>
          <a:bodyPr/>
          <a:lstStyle/>
          <a:p>
            <a:pPr>
              <a:defRPr/>
            </a:pPr>
            <a:fld id="{24EB4BD8-4E43-4C20-B597-35379CF4BB7C}" type="slidenum">
              <a:rPr lang="en-US" smtClean="0"/>
              <a:pPr>
                <a:defRPr/>
              </a:pPr>
              <a:t>5</a:t>
            </a:fld>
            <a:endParaRPr lang="en-US" dirty="0"/>
          </a:p>
        </p:txBody>
      </p:sp>
    </p:spTree>
    <p:extLst>
      <p:ext uri="{BB962C8B-B14F-4D97-AF65-F5344CB8AC3E}">
        <p14:creationId xmlns:p14="http://schemas.microsoft.com/office/powerpoint/2010/main" val="203489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1295-063E-4005-C3DF-C93DD62AD3B1}"/>
            </a:ext>
          </a:extLst>
        </p:cNvPr>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2479150-D671-1760-7536-B56EE45CB7F4}"/>
              </a:ext>
            </a:extLst>
          </p:cNvPr>
          <p:cNvSpPr>
            <a:spLocks noGrp="1"/>
          </p:cNvSpPr>
          <p:nvPr>
            <p:ph idx="1"/>
          </p:nvPr>
        </p:nvSpPr>
        <p:spPr>
          <a:xfrm>
            <a:off x="2947823" y="2069431"/>
            <a:ext cx="8893175" cy="4100141"/>
          </a:xfrm>
        </p:spPr>
        <p:txBody>
          <a:bodyPr/>
          <a:lstStyle/>
          <a:p>
            <a:pPr marL="0" indent="0">
              <a:buNone/>
            </a:pPr>
            <a:r>
              <a:rPr lang="da-DK" dirty="0"/>
              <a:t>Konkret plan for hvordan du vender tilbage – fortsat:</a:t>
            </a:r>
          </a:p>
          <a:p>
            <a:pPr marL="0" indent="0">
              <a:buNone/>
            </a:pPr>
            <a:endParaRPr lang="da-DK" dirty="0"/>
          </a:p>
          <a:p>
            <a:pPr marL="0" indent="0">
              <a:buNone/>
            </a:pPr>
            <a:r>
              <a:rPr lang="da-DK" b="1" dirty="0"/>
              <a:t>Øvrige hensyn</a:t>
            </a:r>
            <a:r>
              <a:rPr lang="da-DK" dirty="0"/>
              <a:t>:</a:t>
            </a:r>
          </a:p>
          <a:p>
            <a:r>
              <a:rPr lang="da-DK" dirty="0"/>
              <a:t>Er der behov for at tage særlige hensyn?</a:t>
            </a:r>
          </a:p>
          <a:p>
            <a:r>
              <a:rPr lang="da-DK" dirty="0"/>
              <a:t>Er der behov for særlig tilpasninger på arbejdspladsen?</a:t>
            </a:r>
          </a:p>
          <a:p>
            <a:pPr lvl="1"/>
            <a:r>
              <a:rPr lang="da-DK" dirty="0"/>
              <a:t>Det kan være afskærmning eller andre konkrete tilpasninger</a:t>
            </a:r>
          </a:p>
          <a:p>
            <a:endParaRPr lang="da-DK" dirty="0"/>
          </a:p>
          <a:p>
            <a:endParaRPr lang="da-DK" dirty="0"/>
          </a:p>
        </p:txBody>
      </p:sp>
      <p:sp>
        <p:nvSpPr>
          <p:cNvPr id="3" name="Titel 2">
            <a:extLst>
              <a:ext uri="{FF2B5EF4-FFF2-40B4-BE49-F238E27FC236}">
                <a16:creationId xmlns:a16="http://schemas.microsoft.com/office/drawing/2014/main" id="{862E7E86-7E6F-B501-D1E4-9A6082B24B72}"/>
              </a:ext>
            </a:extLst>
          </p:cNvPr>
          <p:cNvSpPr>
            <a:spLocks noGrp="1"/>
          </p:cNvSpPr>
          <p:nvPr>
            <p:ph type="title"/>
          </p:nvPr>
        </p:nvSpPr>
        <p:spPr/>
        <p:txBody>
          <a:bodyPr/>
          <a:lstStyle/>
          <a:p>
            <a:r>
              <a:rPr lang="da-DK" dirty="0"/>
              <a:t>Når du skal tilbage på arbejde </a:t>
            </a:r>
          </a:p>
        </p:txBody>
      </p:sp>
      <p:sp>
        <p:nvSpPr>
          <p:cNvPr id="4" name="Pladsholder til slidenummer 3">
            <a:extLst>
              <a:ext uri="{FF2B5EF4-FFF2-40B4-BE49-F238E27FC236}">
                <a16:creationId xmlns:a16="http://schemas.microsoft.com/office/drawing/2014/main" id="{7ACE0126-B721-4F9F-B011-7A09AA2E0C2E}"/>
              </a:ext>
            </a:extLst>
          </p:cNvPr>
          <p:cNvSpPr>
            <a:spLocks noGrp="1"/>
          </p:cNvSpPr>
          <p:nvPr>
            <p:ph type="sldNum" sz="quarter" idx="10"/>
          </p:nvPr>
        </p:nvSpPr>
        <p:spPr/>
        <p:txBody>
          <a:bodyPr/>
          <a:lstStyle/>
          <a:p>
            <a:pPr>
              <a:defRPr/>
            </a:pPr>
            <a:fld id="{24EB4BD8-4E43-4C20-B597-35379CF4BB7C}" type="slidenum">
              <a:rPr lang="en-US" smtClean="0"/>
              <a:pPr>
                <a:defRPr/>
              </a:pPr>
              <a:t>6</a:t>
            </a:fld>
            <a:endParaRPr lang="en-US" dirty="0"/>
          </a:p>
        </p:txBody>
      </p:sp>
    </p:spTree>
    <p:extLst>
      <p:ext uri="{BB962C8B-B14F-4D97-AF65-F5344CB8AC3E}">
        <p14:creationId xmlns:p14="http://schemas.microsoft.com/office/powerpoint/2010/main" val="391400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E288F-489F-8634-96FC-F490356E968E}"/>
            </a:ext>
          </a:extLst>
        </p:cNvPr>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FF3D5CE-F007-E20E-F365-B4D63600D0BA}"/>
              </a:ext>
            </a:extLst>
          </p:cNvPr>
          <p:cNvSpPr>
            <a:spLocks noGrp="1"/>
          </p:cNvSpPr>
          <p:nvPr>
            <p:ph idx="1"/>
          </p:nvPr>
        </p:nvSpPr>
        <p:spPr>
          <a:xfrm>
            <a:off x="2947823" y="2069431"/>
            <a:ext cx="8893175" cy="4100141"/>
          </a:xfrm>
        </p:spPr>
        <p:txBody>
          <a:bodyPr/>
          <a:lstStyle/>
          <a:p>
            <a:pPr marL="0" indent="0">
              <a:buNone/>
            </a:pPr>
            <a:r>
              <a:rPr lang="da-DK" dirty="0"/>
              <a:t>Konkret plan for hvordan du vender tilbage – fortsat:</a:t>
            </a:r>
          </a:p>
          <a:p>
            <a:pPr marL="0" indent="0">
              <a:buNone/>
            </a:pPr>
            <a:endParaRPr lang="da-DK" dirty="0"/>
          </a:p>
          <a:p>
            <a:pPr marL="0" indent="0">
              <a:buNone/>
            </a:pPr>
            <a:r>
              <a:rPr lang="da-DK" b="1" dirty="0"/>
              <a:t>Opfølgning</a:t>
            </a:r>
            <a:r>
              <a:rPr lang="da-DK" dirty="0"/>
              <a:t>:</a:t>
            </a:r>
          </a:p>
          <a:p>
            <a:r>
              <a:rPr lang="da-DK" dirty="0"/>
              <a:t>Aftal gerne hyppige opfølgningsmøder, hvor planen evalueres og evt. justeres.</a:t>
            </a:r>
          </a:p>
          <a:p>
            <a:r>
              <a:rPr lang="da-DK" dirty="0"/>
              <a:t>Husk også opfølgning, når du er fuldt tilbage på arbejde</a:t>
            </a:r>
          </a:p>
          <a:p>
            <a:pPr lvl="1"/>
            <a:r>
              <a:rPr lang="da-DK" dirty="0"/>
              <a:t>Gerne efter 6 mdr.</a:t>
            </a:r>
          </a:p>
          <a:p>
            <a:endParaRPr lang="da-DK" dirty="0"/>
          </a:p>
          <a:p>
            <a:endParaRPr lang="da-DK" dirty="0"/>
          </a:p>
        </p:txBody>
      </p:sp>
      <p:sp>
        <p:nvSpPr>
          <p:cNvPr id="3" name="Titel 2">
            <a:extLst>
              <a:ext uri="{FF2B5EF4-FFF2-40B4-BE49-F238E27FC236}">
                <a16:creationId xmlns:a16="http://schemas.microsoft.com/office/drawing/2014/main" id="{83EE7EF1-8637-5143-F0B8-464659F3E796}"/>
              </a:ext>
            </a:extLst>
          </p:cNvPr>
          <p:cNvSpPr>
            <a:spLocks noGrp="1"/>
          </p:cNvSpPr>
          <p:nvPr>
            <p:ph type="title"/>
          </p:nvPr>
        </p:nvSpPr>
        <p:spPr/>
        <p:txBody>
          <a:bodyPr/>
          <a:lstStyle/>
          <a:p>
            <a:r>
              <a:rPr lang="da-DK" dirty="0"/>
              <a:t>Når du skal tilbage på arbejde </a:t>
            </a:r>
          </a:p>
        </p:txBody>
      </p:sp>
      <p:sp>
        <p:nvSpPr>
          <p:cNvPr id="4" name="Pladsholder til slidenummer 3">
            <a:extLst>
              <a:ext uri="{FF2B5EF4-FFF2-40B4-BE49-F238E27FC236}">
                <a16:creationId xmlns:a16="http://schemas.microsoft.com/office/drawing/2014/main" id="{821202BC-1F8C-2063-66D1-D07F07B9468C}"/>
              </a:ext>
            </a:extLst>
          </p:cNvPr>
          <p:cNvSpPr>
            <a:spLocks noGrp="1"/>
          </p:cNvSpPr>
          <p:nvPr>
            <p:ph type="sldNum" sz="quarter" idx="10"/>
          </p:nvPr>
        </p:nvSpPr>
        <p:spPr/>
        <p:txBody>
          <a:bodyPr/>
          <a:lstStyle/>
          <a:p>
            <a:pPr>
              <a:defRPr/>
            </a:pPr>
            <a:fld id="{24EB4BD8-4E43-4C20-B597-35379CF4BB7C}" type="slidenum">
              <a:rPr lang="en-US" smtClean="0"/>
              <a:pPr>
                <a:defRPr/>
              </a:pPr>
              <a:t>7</a:t>
            </a:fld>
            <a:endParaRPr lang="en-US" dirty="0"/>
          </a:p>
        </p:txBody>
      </p:sp>
    </p:spTree>
    <p:extLst>
      <p:ext uri="{BB962C8B-B14F-4D97-AF65-F5344CB8AC3E}">
        <p14:creationId xmlns:p14="http://schemas.microsoft.com/office/powerpoint/2010/main" val="34372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1534B-8E97-9042-AFED-0F9D75A4B565}"/>
            </a:ext>
          </a:extLst>
        </p:cNvPr>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04550DC-C066-CF25-6D1F-2B20037175E6}"/>
              </a:ext>
            </a:extLst>
          </p:cNvPr>
          <p:cNvSpPr>
            <a:spLocks noGrp="1"/>
          </p:cNvSpPr>
          <p:nvPr>
            <p:ph idx="1"/>
          </p:nvPr>
        </p:nvSpPr>
        <p:spPr>
          <a:xfrm>
            <a:off x="2947823" y="2069431"/>
            <a:ext cx="8893175" cy="4100141"/>
          </a:xfrm>
        </p:spPr>
        <p:txBody>
          <a:bodyPr/>
          <a:lstStyle/>
          <a:p>
            <a:pPr marL="0" indent="0">
              <a:buNone/>
            </a:pPr>
            <a:r>
              <a:rPr lang="da-DK" dirty="0"/>
              <a:t>Konkret plan for hvordan du vender tilbage – fortsat:</a:t>
            </a:r>
          </a:p>
          <a:p>
            <a:pPr marL="0" indent="0">
              <a:buNone/>
            </a:pPr>
            <a:endParaRPr lang="da-DK" dirty="0"/>
          </a:p>
          <a:p>
            <a:pPr marL="0" indent="0">
              <a:buNone/>
            </a:pPr>
            <a:r>
              <a:rPr lang="da-DK" b="1" dirty="0"/>
              <a:t>Dialog med arbejdspladsen</a:t>
            </a:r>
            <a:r>
              <a:rPr lang="da-DK" dirty="0"/>
              <a:t>:</a:t>
            </a:r>
          </a:p>
          <a:p>
            <a:r>
              <a:rPr lang="da-DK" b="1" dirty="0"/>
              <a:t>Hvordan</a:t>
            </a:r>
            <a:r>
              <a:rPr lang="da-DK" dirty="0"/>
              <a:t> skal kontakten til din arbejdsplads være?</a:t>
            </a:r>
          </a:p>
          <a:p>
            <a:pPr lvl="1"/>
            <a:r>
              <a:rPr lang="da-DK" dirty="0"/>
              <a:t>Både under sygemelding og ved (delvis) opstart.</a:t>
            </a:r>
          </a:p>
          <a:p>
            <a:r>
              <a:rPr lang="da-DK" b="1" dirty="0"/>
              <a:t>Hvad</a:t>
            </a:r>
            <a:r>
              <a:rPr lang="da-DK" dirty="0"/>
              <a:t> skal meldes ud til dine kollegaer?</a:t>
            </a:r>
          </a:p>
          <a:p>
            <a:pPr lvl="1"/>
            <a:r>
              <a:rPr lang="da-DK" b="1" dirty="0"/>
              <a:t>Hvem</a:t>
            </a:r>
            <a:r>
              <a:rPr lang="da-DK" dirty="0"/>
              <a:t> gør det?</a:t>
            </a:r>
          </a:p>
          <a:p>
            <a:r>
              <a:rPr lang="da-DK" b="1" dirty="0"/>
              <a:t>Hvad</a:t>
            </a:r>
            <a:r>
              <a:rPr lang="da-DK" dirty="0"/>
              <a:t> skal evt. meldes ud til samarbejdspartnere?</a:t>
            </a:r>
          </a:p>
          <a:p>
            <a:endParaRPr lang="da-DK" dirty="0"/>
          </a:p>
          <a:p>
            <a:endParaRPr lang="da-DK" dirty="0"/>
          </a:p>
        </p:txBody>
      </p:sp>
      <p:sp>
        <p:nvSpPr>
          <p:cNvPr id="3" name="Titel 2">
            <a:extLst>
              <a:ext uri="{FF2B5EF4-FFF2-40B4-BE49-F238E27FC236}">
                <a16:creationId xmlns:a16="http://schemas.microsoft.com/office/drawing/2014/main" id="{0A744F10-4926-901D-AEF1-7D420BF9AF8E}"/>
              </a:ext>
            </a:extLst>
          </p:cNvPr>
          <p:cNvSpPr>
            <a:spLocks noGrp="1"/>
          </p:cNvSpPr>
          <p:nvPr>
            <p:ph type="title"/>
          </p:nvPr>
        </p:nvSpPr>
        <p:spPr/>
        <p:txBody>
          <a:bodyPr/>
          <a:lstStyle/>
          <a:p>
            <a:r>
              <a:rPr lang="da-DK" dirty="0"/>
              <a:t>Når du skal tilbage på arbejde </a:t>
            </a:r>
          </a:p>
        </p:txBody>
      </p:sp>
      <p:sp>
        <p:nvSpPr>
          <p:cNvPr id="4" name="Pladsholder til slidenummer 3">
            <a:extLst>
              <a:ext uri="{FF2B5EF4-FFF2-40B4-BE49-F238E27FC236}">
                <a16:creationId xmlns:a16="http://schemas.microsoft.com/office/drawing/2014/main" id="{BE6CBE08-F266-18B0-6B3D-8D32984D5F57}"/>
              </a:ext>
            </a:extLst>
          </p:cNvPr>
          <p:cNvSpPr>
            <a:spLocks noGrp="1"/>
          </p:cNvSpPr>
          <p:nvPr>
            <p:ph type="sldNum" sz="quarter" idx="10"/>
          </p:nvPr>
        </p:nvSpPr>
        <p:spPr/>
        <p:txBody>
          <a:bodyPr/>
          <a:lstStyle/>
          <a:p>
            <a:pPr>
              <a:defRPr/>
            </a:pPr>
            <a:fld id="{24EB4BD8-4E43-4C20-B597-35379CF4BB7C}" type="slidenum">
              <a:rPr lang="en-US" smtClean="0"/>
              <a:pPr>
                <a:defRPr/>
              </a:pPr>
              <a:t>8</a:t>
            </a:fld>
            <a:endParaRPr lang="en-US" dirty="0"/>
          </a:p>
        </p:txBody>
      </p:sp>
    </p:spTree>
    <p:extLst>
      <p:ext uri="{BB962C8B-B14F-4D97-AF65-F5344CB8AC3E}">
        <p14:creationId xmlns:p14="http://schemas.microsoft.com/office/powerpoint/2010/main" val="414927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D37619E-7726-907D-BE9D-2E066E154F6F}"/>
              </a:ext>
            </a:extLst>
          </p:cNvPr>
          <p:cNvSpPr>
            <a:spLocks noGrp="1"/>
          </p:cNvSpPr>
          <p:nvPr>
            <p:ph idx="1"/>
          </p:nvPr>
        </p:nvSpPr>
        <p:spPr/>
        <p:txBody>
          <a:bodyPr/>
          <a:lstStyle/>
          <a:p>
            <a:pPr marL="0" indent="0">
              <a:buNone/>
            </a:pPr>
            <a:r>
              <a:rPr lang="da-DK" b="1" dirty="0"/>
              <a:t>Arbejdstid – Et eksempel:</a:t>
            </a:r>
          </a:p>
          <a:p>
            <a:r>
              <a:rPr lang="da-DK" dirty="0"/>
              <a:t>Trin 1:		tirsdag og torsdag 2-3 timer</a:t>
            </a:r>
          </a:p>
          <a:p>
            <a:r>
              <a:rPr lang="da-DK" dirty="0"/>
              <a:t>Trin 2:		mandag, onsdag og fredag 2-3 timer</a:t>
            </a:r>
          </a:p>
          <a:p>
            <a:r>
              <a:rPr lang="da-DK" dirty="0"/>
              <a:t>Trin 3:		hele ugen 2-3 timer </a:t>
            </a:r>
          </a:p>
          <a:p>
            <a:pPr marL="0" indent="0">
              <a:buNone/>
            </a:pPr>
            <a:r>
              <a:rPr lang="da-DK" dirty="0"/>
              <a:t>Efter et par uger på trin 3 kan det være hensigtsmæssigt med 1-2 fridage/feriedage.</a:t>
            </a:r>
          </a:p>
          <a:p>
            <a:r>
              <a:rPr lang="da-DK" dirty="0"/>
              <a:t>Trin 4 og frem: Forøg timeantallet efterhånden.</a:t>
            </a:r>
          </a:p>
          <a:p>
            <a:pPr marL="0" indent="0">
              <a:buNone/>
            </a:pPr>
            <a:r>
              <a:rPr lang="da-DK" dirty="0"/>
              <a:t>3 uger på hvert trin: </a:t>
            </a:r>
            <a:br>
              <a:rPr lang="da-DK" dirty="0"/>
            </a:br>
            <a:r>
              <a:rPr lang="da-DK" dirty="0"/>
              <a:t>Dvs. 1 uge hvor der øges i tid, 1 uge der er lige som sidste uge, og 1 uge hvor du begynder at tænke på, at du skal øge igen fra næste uge. </a:t>
            </a:r>
          </a:p>
          <a:p>
            <a:pPr marL="0" indent="0">
              <a:buNone/>
            </a:pPr>
            <a:r>
              <a:rPr lang="da-DK" dirty="0"/>
              <a:t>Nærmeste leder orienterer relevante personer på arbejdspladsen, så alle er klar over de betingelser, der er aftalt for perioden – samt ikke mindst orienter om de evt. skånehensyn, der er brug for.</a:t>
            </a:r>
          </a:p>
        </p:txBody>
      </p:sp>
      <p:sp>
        <p:nvSpPr>
          <p:cNvPr id="3" name="Titel 2">
            <a:extLst>
              <a:ext uri="{FF2B5EF4-FFF2-40B4-BE49-F238E27FC236}">
                <a16:creationId xmlns:a16="http://schemas.microsoft.com/office/drawing/2014/main" id="{2749B58D-BF9C-261F-223B-A1491AE48DAC}"/>
              </a:ext>
            </a:extLst>
          </p:cNvPr>
          <p:cNvSpPr>
            <a:spLocks noGrp="1"/>
          </p:cNvSpPr>
          <p:nvPr>
            <p:ph type="title"/>
          </p:nvPr>
        </p:nvSpPr>
        <p:spPr/>
        <p:txBody>
          <a:bodyPr/>
          <a:lstStyle/>
          <a:p>
            <a:r>
              <a:rPr lang="da-DK" dirty="0"/>
              <a:t>Gradvis tilbagevenden – en model </a:t>
            </a:r>
          </a:p>
        </p:txBody>
      </p:sp>
      <p:sp>
        <p:nvSpPr>
          <p:cNvPr id="4" name="Pladsholder til slidenummer 3">
            <a:extLst>
              <a:ext uri="{FF2B5EF4-FFF2-40B4-BE49-F238E27FC236}">
                <a16:creationId xmlns:a16="http://schemas.microsoft.com/office/drawing/2014/main" id="{42EC0E3E-CEB0-10DF-F46F-1AE7DCAD36BC}"/>
              </a:ext>
            </a:extLst>
          </p:cNvPr>
          <p:cNvSpPr>
            <a:spLocks noGrp="1"/>
          </p:cNvSpPr>
          <p:nvPr>
            <p:ph type="sldNum" sz="quarter" idx="10"/>
          </p:nvPr>
        </p:nvSpPr>
        <p:spPr/>
        <p:txBody>
          <a:bodyPr/>
          <a:lstStyle/>
          <a:p>
            <a:pPr>
              <a:defRPr/>
            </a:pPr>
            <a:fld id="{24EB4BD8-4E43-4C20-B597-35379CF4BB7C}" type="slidenum">
              <a:rPr lang="en-US" smtClean="0"/>
              <a:pPr>
                <a:defRPr/>
              </a:pPr>
              <a:t>9</a:t>
            </a:fld>
            <a:endParaRPr lang="en-US" dirty="0"/>
          </a:p>
        </p:txBody>
      </p:sp>
    </p:spTree>
    <p:extLst>
      <p:ext uri="{BB962C8B-B14F-4D97-AF65-F5344CB8AC3E}">
        <p14:creationId xmlns:p14="http://schemas.microsoft.com/office/powerpoint/2010/main" val="1956624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2b13d9ce-b0b0-41d9-bb48-bb8f9bb4e8a6"/>
</p:tagLst>
</file>

<file path=ppt/theme/theme1.xml><?xml version="1.0" encoding="utf-8"?>
<a:theme xmlns:a="http://schemas.openxmlformats.org/drawingml/2006/main" name="powerpoint_skabelon_dk_blaa_NY">
  <a:themeElements>
    <a:clrScheme name="rehpa.dk">
      <a:dk1>
        <a:srgbClr val="141414"/>
      </a:dk1>
      <a:lt1>
        <a:sysClr val="window" lastClr="FFFFFF"/>
      </a:lt1>
      <a:dk2>
        <a:srgbClr val="44546A"/>
      </a:dk2>
      <a:lt2>
        <a:srgbClr val="E7E6E6"/>
      </a:lt2>
      <a:accent1>
        <a:srgbClr val="446D5B"/>
      </a:accent1>
      <a:accent2>
        <a:srgbClr val="333459"/>
      </a:accent2>
      <a:accent3>
        <a:srgbClr val="A1442B"/>
      </a:accent3>
      <a:accent4>
        <a:srgbClr val="F2D3CD"/>
      </a:accent4>
      <a:accent5>
        <a:srgbClr val="F5F2EB"/>
      </a:accent5>
      <a:accent6>
        <a:srgbClr val="000000"/>
      </a:accent6>
      <a:hlink>
        <a:srgbClr val="333459"/>
      </a:hlink>
      <a:folHlink>
        <a:srgbClr val="A144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_DK.pptx" id="{9C0C51F1-619F-41BC-AFE6-0E160FD88DB9}" vid="{EC334A5D-A95A-4188-9AE7-B5EA7E438E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Powerpoint_skabelon_DK_orange</Template>
  <TotalTime>49</TotalTime>
  <Words>1928</Words>
  <Application>Microsoft Office PowerPoint</Application>
  <PresentationFormat>Widescreen</PresentationFormat>
  <Paragraphs>256</Paragraphs>
  <Slides>33</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33</vt:i4>
      </vt:variant>
    </vt:vector>
  </HeadingPairs>
  <TitlesOfParts>
    <vt:vector size="38" baseType="lpstr">
      <vt:lpstr>Arial</vt:lpstr>
      <vt:lpstr>Calibri</vt:lpstr>
      <vt:lpstr>Roboto Condensed</vt:lpstr>
      <vt:lpstr>Roboto Condensed Light</vt:lpstr>
      <vt:lpstr>powerpoint_skabelon_dk_blaa_NY</vt:lpstr>
      <vt:lpstr>  Hvad med arbejdslivet?</vt:lpstr>
      <vt:lpstr>Hvem er I?</vt:lpstr>
      <vt:lpstr>Når du skal tilbage på arbejde </vt:lpstr>
      <vt:lpstr>Når du skal tilbage på arbejde </vt:lpstr>
      <vt:lpstr>Når du skal tilbage på arbejde </vt:lpstr>
      <vt:lpstr>Når du skal tilbage på arbejde </vt:lpstr>
      <vt:lpstr>Når du skal tilbage på arbejde </vt:lpstr>
      <vt:lpstr>Når du skal tilbage på arbejde </vt:lpstr>
      <vt:lpstr>Gradvis tilbagevenden – en model </vt:lpstr>
      <vt:lpstr>Gradvis tilbagevenden – en model </vt:lpstr>
      <vt:lpstr>Gradvis tilbagevenden – en model </vt:lpstr>
      <vt:lpstr>§ 56 – aftale</vt:lpstr>
      <vt:lpstr>§ 56 – aftale (fortsat)</vt:lpstr>
      <vt:lpstr>Lov om sygedagpenge</vt:lpstr>
      <vt:lpstr>Sygedagpenge – opfølgning </vt:lpstr>
      <vt:lpstr>Sygedagpenge – revurdering </vt:lpstr>
      <vt:lpstr>Sygedagpenge – forlængelse </vt:lpstr>
      <vt:lpstr>Forlængelse (fortsat)</vt:lpstr>
      <vt:lpstr>Jobafklaringsforløb </vt:lpstr>
      <vt:lpstr>Medinddragelse – samarbejdspartnere </vt:lpstr>
      <vt:lpstr>Revalidering er </vt:lpstr>
      <vt:lpstr>Betingelser for revalidering </vt:lpstr>
      <vt:lpstr>Erhvervsrettede foranstaltninger </vt:lpstr>
      <vt:lpstr>Ved varigt nedsat arbejdsevne</vt:lpstr>
      <vt:lpstr>Betingelser for fleksjob</vt:lpstr>
      <vt:lpstr>Fleksjob</vt:lpstr>
      <vt:lpstr>Betingelser for førtidspension</vt:lpstr>
      <vt:lpstr>Førtidspension</vt:lpstr>
      <vt:lpstr>Førtidspension (fortsat)</vt:lpstr>
      <vt:lpstr>Tidlig pension og seniorpension</vt:lpstr>
      <vt:lpstr>Tidlig pension og seniorpension</vt:lpstr>
      <vt:lpstr>Diverse ordninger</vt:lpstr>
      <vt:lpstr>Vil du vide mere?</vt:lpstr>
    </vt:vector>
  </TitlesOfParts>
  <Manager/>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Hvad med arbejdslivet?</dc:title>
  <dc:creator>Christina Wendelboe</dc:creator>
  <cp:lastModifiedBy>Christina Wendelboe</cp:lastModifiedBy>
  <cp:revision>6</cp:revision>
  <dcterms:created xsi:type="dcterms:W3CDTF">2026-03-04T09:58:51Z</dcterms:created>
  <dcterms:modified xsi:type="dcterms:W3CDTF">2026-03-04T10:47:56Z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97bf3fbc-61d6-4a16-a604-9194dc15684a</vt:lpwstr>
  </property>
</Properties>
</file>